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65.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4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8"/>
  </p:notesMasterIdLst>
  <p:sldIdLst>
    <p:sldId id="256" r:id="rId2"/>
    <p:sldId id="32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hPsEC7o1LsVqv8H9n847/Wv6AK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6877E7-F0A4-472A-958B-391F70D71061}">
  <a:tblStyle styleId="{F06877E7-F0A4-472A-958B-391F70D71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70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trascript in the support document</a:t>
            </a:r>
            <a:endParaRPr/>
          </a:p>
        </p:txBody>
      </p:sp>
      <p:sp>
        <p:nvSpPr>
          <p:cNvPr id="583" name="Google Shape;58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33" name="Google Shape;73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b="0"/>
          </a:p>
        </p:txBody>
      </p:sp>
      <p:sp>
        <p:nvSpPr>
          <p:cNvPr id="875" name="Google Shape;87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Full transcrip of this video on the support document</a:t>
            </a:r>
            <a:endParaRPr/>
          </a:p>
        </p:txBody>
      </p:sp>
      <p:sp>
        <p:nvSpPr>
          <p:cNvPr id="930" name="Google Shape;93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946" name="Google Shape;94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4" name="Google Shape;96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credits: https://learn.g2.com/what-is-digital-lending</a:t>
            </a:r>
            <a:endParaRPr/>
          </a:p>
        </p:txBody>
      </p:sp>
      <p:sp>
        <p:nvSpPr>
          <p:cNvPr id="983" name="Google Shape;98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9" name="Google Shape;99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2" name="Google Shape;10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3" name="Google Shape;10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6" name="Google Shape;1126;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7" name="Google Shape;115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6" name="Google Shape;118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Google Shape;120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6" name="Google Shape;121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7" name="Google Shape;1217;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1" name="Google Shape;123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7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2" name="Google Shape;22;p7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8"/>
        <p:cNvGrpSpPr/>
        <p:nvPr/>
      </p:nvGrpSpPr>
      <p:grpSpPr>
        <a:xfrm>
          <a:off x="0" y="0"/>
          <a:ext cx="0" cy="0"/>
          <a:chOff x="0" y="0"/>
          <a:chExt cx="0" cy="0"/>
        </a:xfrm>
      </p:grpSpPr>
      <p:sp>
        <p:nvSpPr>
          <p:cNvPr id="89" name="Google Shape;89;p7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7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94"/>
        <p:cNvGrpSpPr/>
        <p:nvPr/>
      </p:nvGrpSpPr>
      <p:grpSpPr>
        <a:xfrm>
          <a:off x="0" y="0"/>
          <a:ext cx="0" cy="0"/>
          <a:chOff x="0" y="0"/>
          <a:chExt cx="0" cy="0"/>
        </a:xfrm>
      </p:grpSpPr>
      <p:sp>
        <p:nvSpPr>
          <p:cNvPr id="95" name="Google Shape;95;p8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9" name="Google Shape;99;p8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8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8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5"/>
        <p:cNvGrpSpPr/>
        <p:nvPr/>
      </p:nvGrpSpPr>
      <p:grpSpPr>
        <a:xfrm>
          <a:off x="0" y="0"/>
          <a:ext cx="0" cy="0"/>
          <a:chOff x="0" y="0"/>
          <a:chExt cx="0" cy="0"/>
        </a:xfrm>
      </p:grpSpPr>
      <p:sp>
        <p:nvSpPr>
          <p:cNvPr id="26" name="Google Shape;26;p71"/>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7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7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1" name="Google Shape;31;p71"/>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1"/>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Arial"/>
                <a:ea typeface="Arial"/>
                <a:cs typeface="Arial"/>
                <a:sym typeface="Arial"/>
              </a:defRPr>
            </a:lvl1pPr>
            <a:lvl2pPr marL="0" lvl="1" indent="0" algn="r">
              <a:spcBef>
                <a:spcPts val="0"/>
              </a:spcBef>
              <a:buNone/>
              <a:defRPr sz="1050">
                <a:solidFill>
                  <a:schemeClr val="dk2"/>
                </a:solidFill>
                <a:latin typeface="Arial"/>
                <a:ea typeface="Arial"/>
                <a:cs typeface="Arial"/>
                <a:sym typeface="Arial"/>
              </a:defRPr>
            </a:lvl2pPr>
            <a:lvl3pPr marL="0" lvl="2" indent="0" algn="r">
              <a:spcBef>
                <a:spcPts val="0"/>
              </a:spcBef>
              <a:buNone/>
              <a:defRPr sz="1050">
                <a:solidFill>
                  <a:schemeClr val="dk2"/>
                </a:solidFill>
                <a:latin typeface="Arial"/>
                <a:ea typeface="Arial"/>
                <a:cs typeface="Arial"/>
                <a:sym typeface="Arial"/>
              </a:defRPr>
            </a:lvl3pPr>
            <a:lvl4pPr marL="0" lvl="3" indent="0" algn="r">
              <a:spcBef>
                <a:spcPts val="0"/>
              </a:spcBef>
              <a:buNone/>
              <a:defRPr sz="1050">
                <a:solidFill>
                  <a:schemeClr val="dk2"/>
                </a:solidFill>
                <a:latin typeface="Arial"/>
                <a:ea typeface="Arial"/>
                <a:cs typeface="Arial"/>
                <a:sym typeface="Arial"/>
              </a:defRPr>
            </a:lvl4pPr>
            <a:lvl5pPr marL="0" lvl="4" indent="0" algn="r">
              <a:spcBef>
                <a:spcPts val="0"/>
              </a:spcBef>
              <a:buNone/>
              <a:defRPr sz="1050">
                <a:solidFill>
                  <a:schemeClr val="dk2"/>
                </a:solidFill>
                <a:latin typeface="Arial"/>
                <a:ea typeface="Arial"/>
                <a:cs typeface="Arial"/>
                <a:sym typeface="Arial"/>
              </a:defRPr>
            </a:lvl5pPr>
            <a:lvl6pPr marL="0" lvl="5" indent="0" algn="r">
              <a:spcBef>
                <a:spcPts val="0"/>
              </a:spcBef>
              <a:buNone/>
              <a:defRPr sz="1050">
                <a:solidFill>
                  <a:schemeClr val="dk2"/>
                </a:solidFill>
                <a:latin typeface="Arial"/>
                <a:ea typeface="Arial"/>
                <a:cs typeface="Arial"/>
                <a:sym typeface="Arial"/>
              </a:defRPr>
            </a:lvl6pPr>
            <a:lvl7pPr marL="0" lvl="6" indent="0" algn="r">
              <a:spcBef>
                <a:spcPts val="0"/>
              </a:spcBef>
              <a:buNone/>
              <a:defRPr sz="1050">
                <a:solidFill>
                  <a:schemeClr val="dk2"/>
                </a:solidFill>
                <a:latin typeface="Arial"/>
                <a:ea typeface="Arial"/>
                <a:cs typeface="Arial"/>
                <a:sym typeface="Arial"/>
              </a:defRPr>
            </a:lvl7pPr>
            <a:lvl8pPr marL="0" lvl="7" indent="0" algn="r">
              <a:spcBef>
                <a:spcPts val="0"/>
              </a:spcBef>
              <a:buNone/>
              <a:defRPr sz="1050">
                <a:solidFill>
                  <a:schemeClr val="dk2"/>
                </a:solidFill>
                <a:latin typeface="Arial"/>
                <a:ea typeface="Arial"/>
                <a:cs typeface="Arial"/>
                <a:sym typeface="Arial"/>
              </a:defRPr>
            </a:lvl8pPr>
            <a:lvl9pPr marL="0" lvl="8" indent="0" algn="r">
              <a:spcBef>
                <a:spcPts val="0"/>
              </a:spcBef>
              <a:buNone/>
              <a:defRPr sz="105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34"/>
        <p:cNvGrpSpPr/>
        <p:nvPr/>
      </p:nvGrpSpPr>
      <p:grpSpPr>
        <a:xfrm>
          <a:off x="0" y="0"/>
          <a:ext cx="0" cy="0"/>
          <a:chOff x="0" y="0"/>
          <a:chExt cx="0" cy="0"/>
        </a:xfrm>
      </p:grpSpPr>
      <p:sp>
        <p:nvSpPr>
          <p:cNvPr id="35" name="Google Shape;35;p7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0"/>
        <p:cNvGrpSpPr/>
        <p:nvPr/>
      </p:nvGrpSpPr>
      <p:grpSpPr>
        <a:xfrm>
          <a:off x="0" y="0"/>
          <a:ext cx="0" cy="0"/>
          <a:chOff x="0" y="0"/>
          <a:chExt cx="0" cy="0"/>
        </a:xfrm>
      </p:grpSpPr>
      <p:sp>
        <p:nvSpPr>
          <p:cNvPr id="41" name="Google Shape;41;p7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5" name="Google Shape;45;p7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7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4" name="Google Shape;54;p7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7" name="Google Shape;57;p7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8"/>
        <p:cNvGrpSpPr/>
        <p:nvPr/>
      </p:nvGrpSpPr>
      <p:grpSpPr>
        <a:xfrm>
          <a:off x="0" y="0"/>
          <a:ext cx="0" cy="0"/>
          <a:chOff x="0" y="0"/>
          <a:chExt cx="0" cy="0"/>
        </a:xfrm>
      </p:grpSpPr>
      <p:sp>
        <p:nvSpPr>
          <p:cNvPr id="59" name="Google Shape;59;p7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7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7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65"/>
        <p:cNvGrpSpPr/>
        <p:nvPr/>
      </p:nvGrpSpPr>
      <p:grpSpPr>
        <a:xfrm>
          <a:off x="0" y="0"/>
          <a:ext cx="0" cy="0"/>
          <a:chOff x="0" y="0"/>
          <a:chExt cx="0" cy="0"/>
        </a:xfrm>
      </p:grpSpPr>
      <p:sp>
        <p:nvSpPr>
          <p:cNvPr id="66" name="Google Shape;66;p7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7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7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0" name="Google Shape;70;p7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7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4"/>
        <p:cNvGrpSpPr/>
        <p:nvPr/>
      </p:nvGrpSpPr>
      <p:grpSpPr>
        <a:xfrm>
          <a:off x="0" y="0"/>
          <a:ext cx="0" cy="0"/>
          <a:chOff x="0" y="0"/>
          <a:chExt cx="0" cy="0"/>
        </a:xfrm>
      </p:grpSpPr>
      <p:sp>
        <p:nvSpPr>
          <p:cNvPr id="75" name="Google Shape;75;p7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7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ld mit Überschrift" type="picTx">
  <p:cSld name="PICTURE_WITH_CAPTION_TEXT">
    <p:spTree>
      <p:nvGrpSpPr>
        <p:cNvPr id="1" name="Shape 79"/>
        <p:cNvGrpSpPr/>
        <p:nvPr/>
      </p:nvGrpSpPr>
      <p:grpSpPr>
        <a:xfrm>
          <a:off x="0" y="0"/>
          <a:ext cx="0" cy="0"/>
          <a:chOff x="0" y="0"/>
          <a:chExt cx="0" cy="0"/>
        </a:xfrm>
      </p:grpSpPr>
      <p:sp>
        <p:nvSpPr>
          <p:cNvPr id="80" name="Google Shape;80;p7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78"/>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200"/>
              </a:spcBef>
              <a:spcAft>
                <a:spcPts val="0"/>
              </a:spcAft>
              <a:buClr>
                <a:schemeClr val="accent1"/>
              </a:buClr>
              <a:buSzPts val="2800"/>
              <a:buFont typeface="Arial"/>
              <a:buNone/>
              <a:defRPr sz="2800" b="0" i="0" u="none" strike="noStrike" cap="none">
                <a:solidFill>
                  <a:srgbClr val="3F3F3F"/>
                </a:solidFill>
                <a:latin typeface="Arial"/>
                <a:ea typeface="Arial"/>
                <a:cs typeface="Arial"/>
                <a:sym typeface="Arial"/>
              </a:defRPr>
            </a:lvl2pPr>
            <a:lvl3pPr marR="0" lvl="2" algn="l" rtl="0">
              <a:lnSpc>
                <a:spcPct val="90000"/>
              </a:lnSpc>
              <a:spcBef>
                <a:spcPts val="400"/>
              </a:spcBef>
              <a:spcAft>
                <a:spcPts val="0"/>
              </a:spcAft>
              <a:buClr>
                <a:schemeClr val="accent1"/>
              </a:buClr>
              <a:buSzPts val="2400"/>
              <a:buFont typeface="Arial"/>
              <a:buNone/>
              <a:defRPr sz="2400" b="0" i="0" u="none" strike="noStrike" cap="none">
                <a:solidFill>
                  <a:srgbClr val="3F3F3F"/>
                </a:solidFill>
                <a:latin typeface="Arial"/>
                <a:ea typeface="Arial"/>
                <a:cs typeface="Arial"/>
                <a:sym typeface="Arial"/>
              </a:defRPr>
            </a:lvl3pPr>
            <a:lvl4pPr marR="0" lvl="3"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4pPr>
            <a:lvl5pPr marR="0" lvl="4"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5pPr>
            <a:lvl6pPr marR="0" lvl="5"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6pPr>
            <a:lvl7pPr marR="0" lvl="6"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7pPr>
            <a:lvl8pPr marR="0" lvl="7" algn="l" rtl="0">
              <a:lnSpc>
                <a:spcPct val="90000"/>
              </a:lnSpc>
              <a:spcBef>
                <a:spcPts val="400"/>
              </a:spcBef>
              <a:spcAft>
                <a:spcPts val="0"/>
              </a:spcAft>
              <a:buClr>
                <a:schemeClr val="accent1"/>
              </a:buClr>
              <a:buSzPts val="2000"/>
              <a:buFont typeface="Arial"/>
              <a:buNone/>
              <a:defRPr sz="2000" b="0" i="0" u="none" strike="noStrike" cap="none">
                <a:solidFill>
                  <a:srgbClr val="3F3F3F"/>
                </a:solidFill>
                <a:latin typeface="Arial"/>
                <a:ea typeface="Arial"/>
                <a:cs typeface="Arial"/>
                <a:sym typeface="Arial"/>
              </a:defRPr>
            </a:lvl8pPr>
            <a:lvl9pPr marR="0" lvl="8" algn="l" rtl="0">
              <a:lnSpc>
                <a:spcPct val="90000"/>
              </a:lnSpc>
              <a:spcBef>
                <a:spcPts val="400"/>
              </a:spcBef>
              <a:spcAft>
                <a:spcPts val="400"/>
              </a:spcAft>
              <a:buClr>
                <a:schemeClr val="accent1"/>
              </a:buClr>
              <a:buSzPts val="2000"/>
              <a:buFont typeface="Arial"/>
              <a:buNone/>
              <a:defRPr sz="2000" b="0" i="0" u="none" strike="noStrike" cap="none">
                <a:solidFill>
                  <a:srgbClr val="3F3F3F"/>
                </a:solidFill>
                <a:latin typeface="Arial"/>
                <a:ea typeface="Arial"/>
                <a:cs typeface="Arial"/>
                <a:sym typeface="Arial"/>
              </a:defRPr>
            </a:lvl9pPr>
          </a:lstStyle>
          <a:p>
            <a:endParaRPr/>
          </a:p>
        </p:txBody>
      </p:sp>
      <p:sp>
        <p:nvSpPr>
          <p:cNvPr id="84" name="Google Shape;84;p7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5" name="Google Shape;85;p7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69"/>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6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6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
              <a:defRPr sz="2000" b="0" i="0" u="none" strike="noStrike" cap="none">
                <a:solidFill>
                  <a:srgbClr val="3F3F3F"/>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Arial"/>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Arial"/>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6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6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6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Arial"/>
                <a:ea typeface="Arial"/>
                <a:cs typeface="Arial"/>
                <a:sym typeface="Arial"/>
              </a:defRPr>
            </a:lvl1pPr>
            <a:lvl2pPr marL="0" marR="0" lvl="1" indent="0" algn="r" rtl="0">
              <a:spcBef>
                <a:spcPts val="0"/>
              </a:spcBef>
              <a:buNone/>
              <a:defRPr sz="1050" b="0" i="0" u="none" strike="noStrike" cap="none">
                <a:solidFill>
                  <a:srgbClr val="FFFFFF"/>
                </a:solidFill>
                <a:latin typeface="Arial"/>
                <a:ea typeface="Arial"/>
                <a:cs typeface="Arial"/>
                <a:sym typeface="Arial"/>
              </a:defRPr>
            </a:lvl2pPr>
            <a:lvl3pPr marL="0" marR="0" lvl="2" indent="0" algn="r" rtl="0">
              <a:spcBef>
                <a:spcPts val="0"/>
              </a:spcBef>
              <a:buNone/>
              <a:defRPr sz="1050" b="0" i="0" u="none" strike="noStrike" cap="none">
                <a:solidFill>
                  <a:srgbClr val="FFFFFF"/>
                </a:solidFill>
                <a:latin typeface="Arial"/>
                <a:ea typeface="Arial"/>
                <a:cs typeface="Arial"/>
                <a:sym typeface="Arial"/>
              </a:defRPr>
            </a:lvl3pPr>
            <a:lvl4pPr marL="0" marR="0" lvl="3" indent="0" algn="r" rtl="0">
              <a:spcBef>
                <a:spcPts val="0"/>
              </a:spcBef>
              <a:buNone/>
              <a:defRPr sz="1050" b="0" i="0" u="none" strike="noStrike" cap="none">
                <a:solidFill>
                  <a:srgbClr val="FFFFFF"/>
                </a:solidFill>
                <a:latin typeface="Arial"/>
                <a:ea typeface="Arial"/>
                <a:cs typeface="Arial"/>
                <a:sym typeface="Arial"/>
              </a:defRPr>
            </a:lvl4pPr>
            <a:lvl5pPr marL="0" marR="0" lvl="4" indent="0" algn="r" rtl="0">
              <a:spcBef>
                <a:spcPts val="0"/>
              </a:spcBef>
              <a:buNone/>
              <a:defRPr sz="1050" b="0" i="0" u="none" strike="noStrike" cap="none">
                <a:solidFill>
                  <a:srgbClr val="FFFFFF"/>
                </a:solidFill>
                <a:latin typeface="Arial"/>
                <a:ea typeface="Arial"/>
                <a:cs typeface="Arial"/>
                <a:sym typeface="Arial"/>
              </a:defRPr>
            </a:lvl5pPr>
            <a:lvl6pPr marL="0" marR="0" lvl="5" indent="0" algn="r" rtl="0">
              <a:spcBef>
                <a:spcPts val="0"/>
              </a:spcBef>
              <a:buNone/>
              <a:defRPr sz="1050" b="0" i="0" u="none" strike="noStrike" cap="none">
                <a:solidFill>
                  <a:srgbClr val="FFFFFF"/>
                </a:solidFill>
                <a:latin typeface="Arial"/>
                <a:ea typeface="Arial"/>
                <a:cs typeface="Arial"/>
                <a:sym typeface="Arial"/>
              </a:defRPr>
            </a:lvl6pPr>
            <a:lvl7pPr marL="0" marR="0" lvl="6" indent="0" algn="r" rtl="0">
              <a:spcBef>
                <a:spcPts val="0"/>
              </a:spcBef>
              <a:buNone/>
              <a:defRPr sz="1050" b="0" i="0" u="none" strike="noStrike" cap="none">
                <a:solidFill>
                  <a:srgbClr val="FFFFFF"/>
                </a:solidFill>
                <a:latin typeface="Arial"/>
                <a:ea typeface="Arial"/>
                <a:cs typeface="Arial"/>
                <a:sym typeface="Arial"/>
              </a:defRPr>
            </a:lvl7pPr>
            <a:lvl8pPr marL="0" marR="0" lvl="7" indent="0" algn="r" rtl="0">
              <a:spcBef>
                <a:spcPts val="0"/>
              </a:spcBef>
              <a:buNone/>
              <a:defRPr sz="1050" b="0" i="0" u="none" strike="noStrike" cap="none">
                <a:solidFill>
                  <a:srgbClr val="FFFFFF"/>
                </a:solidFill>
                <a:latin typeface="Arial"/>
                <a:ea typeface="Arial"/>
                <a:cs typeface="Arial"/>
                <a:sym typeface="Arial"/>
              </a:defRPr>
            </a:lvl8pPr>
            <a:lvl9pPr marL="0" marR="0" lvl="8" indent="0" algn="r" rtl="0">
              <a:spcBef>
                <a:spcPts val="0"/>
              </a:spcBef>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6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8" name="Google Shape;18;p69"/>
          <p:cNvSpPr/>
          <p:nvPr/>
        </p:nvSpPr>
        <p:spPr>
          <a:xfrm>
            <a:off x="6328490" y="5872965"/>
            <a:ext cx="5921828" cy="6001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0" i="0" u="none" strike="noStrike" cap="none">
                <a:solidFill>
                  <a:schemeClr val="dk1"/>
                </a:solidFill>
                <a:latin typeface="Arial"/>
                <a:ea typeface="Arial"/>
                <a:cs typeface="Arial"/>
                <a:sym typeface="Arial"/>
              </a:rPr>
              <a:t>The content of this modules represents the views of the author only and is his/her sole responsibility. </a:t>
            </a:r>
            <a:endParaRPr/>
          </a:p>
          <a:p>
            <a:pPr marL="0" marR="0" lvl="0" indent="0" algn="r" rtl="0">
              <a:spcBef>
                <a:spcPts val="0"/>
              </a:spcBef>
              <a:spcAft>
                <a:spcPts val="0"/>
              </a:spcAft>
              <a:buNone/>
            </a:pPr>
            <a:r>
              <a:rPr lang="en-US" sz="1100" b="0" i="0" u="none" strike="noStrike" cap="none">
                <a:solidFill>
                  <a:schemeClr val="dk1"/>
                </a:solidFill>
                <a:latin typeface="Arial"/>
                <a:ea typeface="Arial"/>
                <a:cs typeface="Arial"/>
                <a:sym typeface="Arial"/>
              </a:rPr>
              <a:t>The European Commission does not accept any responsibility for use that may be made of the information it contains.</a:t>
            </a:r>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www.facebook.com/FinancialEducation4Senior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define.fh-joanneum.at/"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1.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hyperlink" Target="https://www.youtube.com/watch?v=XNqqrCO2vA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4.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7.jp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8.jp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9.jp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youtube.com/watch?v=MsEKku1ndsA" TargetMode="Externa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0.jp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1.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2.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3.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6.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youtube.com/watch?v=_otIGEQB47I" TargetMode="Externa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openxmlformats.org/officeDocument/2006/relationships/hyperlink" Target="https://www.afi-global.org/sites/default/files/publications/2016-08/Guideline%20Note-19%20DFS-Terminology.pdf" TargetMode="External"/><Relationship Id="rId3" Type="http://schemas.openxmlformats.org/officeDocument/2006/relationships/image" Target="../media/image5.png"/><Relationship Id="rId7" Type="http://schemas.openxmlformats.org/officeDocument/2006/relationships/hyperlink" Target="http://tesi.luiss.it/24223/1/690631_MAROCCHINI_ERIKA.pdf"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www.museodelrisparmio.it/digitalizzazione-consapevolezza-finanziaria" TargetMode="External"/><Relationship Id="rId11" Type="http://schemas.openxmlformats.org/officeDocument/2006/relationships/hyperlink" Target="https://home.kpmg/it/it/home/insights/2016/06/digital-banking.html" TargetMode="External"/><Relationship Id="rId5" Type="http://schemas.openxmlformats.org/officeDocument/2006/relationships/image" Target="../media/image2.png"/><Relationship Id="rId10" Type="http://schemas.openxmlformats.org/officeDocument/2006/relationships/hyperlink" Target="https://www.startmag.it/wp-content/uploads/Fintech_Web-260218.pdf" TargetMode="External"/><Relationship Id="rId4" Type="http://schemas.openxmlformats.org/officeDocument/2006/relationships/image" Target="../media/image6.png"/><Relationship Id="rId9" Type="http://schemas.openxmlformats.org/officeDocument/2006/relationships/hyperlink" Target="https://www.staydigitalpaydigital.it/immaginiutente/PayDigitalStayDigital.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ambrosetti.eu/ricerche-e-presentazioni/ricerca-le-banche-del-futuro/" TargetMode="External"/><Relationship Id="rId3" Type="http://schemas.openxmlformats.org/officeDocument/2006/relationships/image" Target="../media/image5.png"/><Relationship Id="rId7" Type="http://schemas.openxmlformats.org/officeDocument/2006/relationships/hyperlink" Target="https://www.pwc.com/il/he/bankim/assets/2018/PwC%202018%20Digital%20Banking%20Consumer%20Survey.pdf"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www.bancaditalia.it/pubblicazioni/interventi-direttorio/int-dir-2017/Panetta_26092017.pdf" TargetMode="External"/><Relationship Id="rId5" Type="http://schemas.openxmlformats.org/officeDocument/2006/relationships/image" Target="../media/image2.png"/><Relationship Id="rId10" Type="http://schemas.openxmlformats.org/officeDocument/2006/relationships/hyperlink" Target="https://www.abi.it/DOC_Mercati/Analisi/Innovazione-ricerca/Banche-social-media/RAPPORTO%20ABI%20RETAIL%20BANKING%20E%20MULTICANALIT%C3%A0%20DIGITALE.pdf" TargetMode="External"/><Relationship Id="rId4" Type="http://schemas.openxmlformats.org/officeDocument/2006/relationships/image" Target="../media/image6.png"/><Relationship Id="rId9" Type="http://schemas.openxmlformats.org/officeDocument/2006/relationships/hyperlink" Target="https://www.bancaditalia.it/compiti/vigilanza/analisi-sistema/stat-banche-intermediari/Fintech_in_Italia_2017.pdf"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theinnovationgroup.it/wp-content/uploads/2019/02/Speciale-banking_2019_compressed.pdf" TargetMode="External"/><Relationship Id="rId3" Type="http://schemas.openxmlformats.org/officeDocument/2006/relationships/image" Target="../media/image5.png"/><Relationship Id="rId7" Type="http://schemas.openxmlformats.org/officeDocument/2006/relationships/hyperlink" Target="https://www.abilab.it/documents/10180/449083/Executive%20Rapporto%20Oss%20Mobile%20Banking%202013.pdf"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binance.vision/it/blockchain/how-blockchain-technology-will-impact-the-banking-industry" TargetMode="External"/><Relationship Id="rId5" Type="http://schemas.openxmlformats.org/officeDocument/2006/relationships/image" Target="../media/image2.png"/><Relationship Id="rId10" Type="http://schemas.openxmlformats.org/officeDocument/2006/relationships/hyperlink" Target="https://www.am.pictet/it/blog/articoli/guida-alla-finanza/il-fenomeno-dell-home-banking-spiegato-in-10-punti" TargetMode="External"/><Relationship Id="rId4" Type="http://schemas.openxmlformats.org/officeDocument/2006/relationships/image" Target="../media/image6.png"/><Relationship Id="rId9" Type="http://schemas.openxmlformats.org/officeDocument/2006/relationships/hyperlink" Target="https://www.prometeia.it/flex/cm/pages/ServeAttachment.php/L/IT/D/c/4/4/D.a9811ae1e41c492d6450/P/BLOB:ID=2111/E/pdf"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startupgeeks.it/crowdfunding/" TargetMode="External"/><Relationship Id="rId3" Type="http://schemas.openxmlformats.org/officeDocument/2006/relationships/image" Target="../media/image5.png"/><Relationship Id="rId7" Type="http://schemas.openxmlformats.org/officeDocument/2006/relationships/hyperlink" Target="http://www.consob.it/web/area-pubblica/mifid-2"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www.consob.it/documents/46180/46181/FinTech_5.pdf/a92a97f0-7d0e-43de-9fcd-4acfd97199f2" TargetMode="External"/><Relationship Id="rId5" Type="http://schemas.openxmlformats.org/officeDocument/2006/relationships/image" Target="../media/image2.png"/><Relationship Id="rId10" Type="http://schemas.openxmlformats.org/officeDocument/2006/relationships/hyperlink" Target="https://www.am.pictet/it/blog/articoli/tecnologia-e-innovazione/robo-advisor-e-financial-advisor-minaccia-o-opportunit%C3%A0" TargetMode="External"/><Relationship Id="rId4" Type="http://schemas.openxmlformats.org/officeDocument/2006/relationships/image" Target="../media/image6.png"/><Relationship Id="rId9" Type="http://schemas.openxmlformats.org/officeDocument/2006/relationships/hyperlink" Target="https://blog.osservatori.net/it_it/mobile-payment-pagamenti-con-smartphon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105"/>
        <p:cNvGrpSpPr/>
        <p:nvPr/>
      </p:nvGrpSpPr>
      <p:grpSpPr>
        <a:xfrm>
          <a:off x="0" y="0"/>
          <a:ext cx="0" cy="0"/>
          <a:chOff x="0" y="0"/>
          <a:chExt cx="0" cy="0"/>
        </a:xfrm>
      </p:grpSpPr>
      <p:sp>
        <p:nvSpPr>
          <p:cNvPr id="106" name="Google Shape;106;p1"/>
          <p:cNvSpPr txBox="1"/>
          <p:nvPr/>
        </p:nvSpPr>
        <p:spPr>
          <a:xfrm>
            <a:off x="0" y="200585"/>
            <a:ext cx="12191999"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dirty="0">
              <a:solidFill>
                <a:schemeClr val="lt1"/>
              </a:solidFill>
              <a:latin typeface="Arial"/>
              <a:ea typeface="Arial"/>
              <a:cs typeface="Arial"/>
              <a:sym typeface="Arial"/>
            </a:endParaRPr>
          </a:p>
          <a:p>
            <a:pPr marL="0" marR="0" lvl="0" indent="0" algn="l" rtl="0">
              <a:spcBef>
                <a:spcPts val="0"/>
              </a:spcBef>
              <a:spcAft>
                <a:spcPts val="0"/>
              </a:spcAft>
              <a:buNone/>
            </a:pPr>
            <a:endParaRPr sz="4000" dirty="0">
              <a:solidFill>
                <a:schemeClr val="lt1"/>
              </a:solidFill>
              <a:latin typeface="Arial"/>
              <a:ea typeface="Arial"/>
              <a:cs typeface="Arial"/>
              <a:sym typeface="Arial"/>
            </a:endParaRPr>
          </a:p>
          <a:p>
            <a:pPr marL="0" marR="0" lvl="0" indent="0" algn="ctr" rtl="0">
              <a:spcBef>
                <a:spcPts val="0"/>
              </a:spcBef>
              <a:spcAft>
                <a:spcPts val="0"/>
              </a:spcAft>
              <a:buNone/>
            </a:pPr>
            <a:r>
              <a:rPr lang="en-US" sz="4800" dirty="0">
                <a:solidFill>
                  <a:schemeClr val="lt1"/>
                </a:solidFill>
                <a:latin typeface="Arial"/>
                <a:ea typeface="Arial"/>
                <a:cs typeface="Arial"/>
                <a:sym typeface="Arial"/>
              </a:rPr>
              <a:t>Erasmus+: Strategic Partnership</a:t>
            </a:r>
            <a:endParaRPr sz="4800" i="1" dirty="0">
              <a:solidFill>
                <a:schemeClr val="lt1"/>
              </a:solidFill>
              <a:latin typeface="Arial"/>
              <a:ea typeface="Arial"/>
              <a:cs typeface="Arial"/>
              <a:sym typeface="Arial"/>
            </a:endParaRPr>
          </a:p>
          <a:p>
            <a:pPr marL="0" marR="0" lvl="0" indent="0" algn="l" rtl="0">
              <a:spcBef>
                <a:spcPts val="0"/>
              </a:spcBef>
              <a:spcAft>
                <a:spcPts val="0"/>
              </a:spcAft>
              <a:buNone/>
            </a:pPr>
            <a:endParaRPr sz="2000" i="1" dirty="0">
              <a:solidFill>
                <a:schemeClr val="lt1"/>
              </a:solidFill>
              <a:latin typeface="Arial"/>
              <a:ea typeface="Arial"/>
              <a:cs typeface="Arial"/>
              <a:sym typeface="Arial"/>
            </a:endParaRPr>
          </a:p>
          <a:p>
            <a:pPr marL="0" marR="0" lvl="0" indent="0" algn="ctr" rtl="0">
              <a:spcBef>
                <a:spcPts val="0"/>
              </a:spcBef>
              <a:spcAft>
                <a:spcPts val="0"/>
              </a:spcAft>
              <a:buNone/>
            </a:pPr>
            <a:r>
              <a:rPr lang="en-US" sz="3000" i="1" dirty="0">
                <a:solidFill>
                  <a:schemeClr val="lt1"/>
                </a:solidFill>
                <a:latin typeface="Arial"/>
                <a:ea typeface="Arial"/>
                <a:cs typeface="Arial"/>
                <a:sym typeface="Arial"/>
              </a:rPr>
              <a:t>DEFINE - Digitalized Financial Education for Seniors -Interactive Scenario Gaming Solutions for Increasing Online Financial Literacy of Seniors</a:t>
            </a:r>
            <a:endParaRPr sz="3000" i="1" dirty="0">
              <a:solidFill>
                <a:schemeClr val="lt1"/>
              </a:solidFill>
              <a:latin typeface="Arial"/>
              <a:ea typeface="Arial"/>
              <a:cs typeface="Arial"/>
              <a:sym typeface="Arial"/>
            </a:endParaRPr>
          </a:p>
          <a:p>
            <a:pPr marL="0" marR="0" lvl="0" indent="0" algn="l" rtl="0">
              <a:spcBef>
                <a:spcPts val="0"/>
              </a:spcBef>
              <a:spcAft>
                <a:spcPts val="0"/>
              </a:spcAft>
              <a:buNone/>
            </a:pPr>
            <a:endParaRPr sz="1800" dirty="0">
              <a:solidFill>
                <a:schemeClr val="lt1"/>
              </a:solidFill>
              <a:latin typeface="Arial"/>
              <a:ea typeface="Arial"/>
              <a:cs typeface="Arial"/>
              <a:sym typeface="Arial"/>
            </a:endParaRPr>
          </a:p>
          <a:p>
            <a:pPr marL="0" marR="0" lvl="0" indent="0" algn="ctr" rtl="0">
              <a:spcBef>
                <a:spcPts val="0"/>
              </a:spcBef>
              <a:spcAft>
                <a:spcPts val="0"/>
              </a:spcAft>
              <a:buNone/>
            </a:pPr>
            <a:r>
              <a:rPr lang="en-US" sz="2000" dirty="0">
                <a:solidFill>
                  <a:schemeClr val="lt1"/>
                </a:solidFill>
                <a:latin typeface="Arial"/>
                <a:ea typeface="Arial"/>
                <a:cs typeface="Arial"/>
                <a:sym typeface="Arial"/>
              </a:rPr>
              <a:t>Ref.: </a:t>
            </a:r>
            <a:r>
              <a:rPr lang="en-US" sz="2000" i="1" dirty="0">
                <a:solidFill>
                  <a:schemeClr val="lt1"/>
                </a:solidFill>
                <a:latin typeface="Arial"/>
                <a:ea typeface="Arial"/>
                <a:cs typeface="Arial"/>
                <a:sym typeface="Arial"/>
              </a:rPr>
              <a:t>2019-1-</a:t>
            </a:r>
            <a:r>
              <a:rPr lang="en-US" sz="2000" i="1" dirty="0" err="1">
                <a:solidFill>
                  <a:schemeClr val="lt1"/>
                </a:solidFill>
                <a:latin typeface="Arial"/>
                <a:ea typeface="Arial"/>
                <a:cs typeface="Arial"/>
                <a:sym typeface="Arial"/>
              </a:rPr>
              <a:t>AT01</a:t>
            </a:r>
            <a:r>
              <a:rPr lang="en-US" sz="2000" i="1" dirty="0">
                <a:solidFill>
                  <a:schemeClr val="lt1"/>
                </a:solidFill>
                <a:latin typeface="Arial"/>
                <a:ea typeface="Arial"/>
                <a:cs typeface="Arial"/>
                <a:sym typeface="Arial"/>
              </a:rPr>
              <a:t>-</a:t>
            </a:r>
            <a:r>
              <a:rPr lang="en-US" sz="2000" i="1" dirty="0" err="1">
                <a:solidFill>
                  <a:schemeClr val="lt1"/>
                </a:solidFill>
                <a:latin typeface="Arial"/>
                <a:ea typeface="Arial"/>
                <a:cs typeface="Arial"/>
                <a:sym typeface="Arial"/>
              </a:rPr>
              <a:t>KA204</a:t>
            </a:r>
            <a:r>
              <a:rPr lang="en-US" sz="2000" i="1" dirty="0">
                <a:solidFill>
                  <a:schemeClr val="lt1"/>
                </a:solidFill>
                <a:latin typeface="Arial"/>
                <a:ea typeface="Arial"/>
                <a:cs typeface="Arial"/>
                <a:sym typeface="Arial"/>
              </a:rPr>
              <a:t>-051249</a:t>
            </a:r>
            <a:endParaRPr sz="2000" i="1"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endParaRPr sz="2000" dirty="0">
              <a:solidFill>
                <a:schemeClr val="lt1"/>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08" name="Google Shape;108;p1"/>
          <p:cNvPicPr preferRelativeResize="0"/>
          <p:nvPr/>
        </p:nvPicPr>
        <p:blipFill rotWithShape="1">
          <a:blip r:embed="rId4">
            <a:alphaModFix/>
          </a:blip>
          <a:srcRect r="5605"/>
          <a:stretch/>
        </p:blipFill>
        <p:spPr>
          <a:xfrm>
            <a:off x="3154221" y="5062749"/>
            <a:ext cx="6162676" cy="1649747"/>
          </a:xfrm>
          <a:prstGeom prst="rect">
            <a:avLst/>
          </a:prstGeom>
          <a:noFill/>
          <a:ln>
            <a:no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392" r="26779" b="-2392"/>
          <a:stretch/>
        </p:blipFill>
        <p:spPr>
          <a:xfrm>
            <a:off x="284134" y="270082"/>
            <a:ext cx="3028026" cy="8497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27"/>
        <p:cNvGrpSpPr/>
        <p:nvPr/>
      </p:nvGrpSpPr>
      <p:grpSpPr>
        <a:xfrm>
          <a:off x="0" y="0"/>
          <a:ext cx="0" cy="0"/>
          <a:chOff x="0" y="0"/>
          <a:chExt cx="0" cy="0"/>
        </a:xfrm>
      </p:grpSpPr>
      <p:pic>
        <p:nvPicPr>
          <p:cNvPr id="228" name="Google Shape;228;p1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229" name="Google Shape;229;p1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230" name="Google Shape;230;p1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231" name="Google Shape;231;p10"/>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232" name="Google Shape;232;p1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234" name="Google Shape;234;p10"/>
          <p:cNvSpPr/>
          <p:nvPr/>
        </p:nvSpPr>
        <p:spPr>
          <a:xfrm>
            <a:off x="392401" y="1719749"/>
            <a:ext cx="6519689" cy="372405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Il </a:t>
            </a:r>
            <a:r>
              <a:rPr lang="en-US" sz="2400" dirty="0" err="1">
                <a:solidFill>
                  <a:srgbClr val="404040"/>
                </a:solidFill>
                <a:latin typeface="Calibri"/>
                <a:ea typeface="Calibri"/>
                <a:cs typeface="Calibri"/>
                <a:sym typeface="Calibri"/>
              </a:rPr>
              <a:t>termine</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usato</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descrivere</a:t>
            </a:r>
            <a:r>
              <a:rPr lang="en-US" sz="2400" dirty="0">
                <a:solidFill>
                  <a:srgbClr val="404040"/>
                </a:solidFill>
                <a:latin typeface="Calibri"/>
                <a:ea typeface="Calibri"/>
                <a:cs typeface="Calibri"/>
                <a:sym typeface="Calibri"/>
              </a:rPr>
              <a:t> le </a:t>
            </a:r>
            <a:r>
              <a:rPr lang="en-US" sz="2400" b="1" dirty="0" err="1">
                <a:solidFill>
                  <a:srgbClr val="404040"/>
                </a:solidFill>
                <a:latin typeface="Calibri"/>
                <a:ea typeface="Calibri"/>
                <a:cs typeface="Calibri"/>
                <a:sym typeface="Calibri"/>
              </a:rPr>
              <a:t>nuove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tecnologie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cercano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migliorare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automatizzare</a:t>
            </a:r>
            <a:r>
              <a:rPr lang="en-US" sz="2400" dirty="0">
                <a:solidFill>
                  <a:srgbClr val="404040"/>
                </a:solidFill>
                <a:latin typeface="Calibri"/>
                <a:ea typeface="Calibri"/>
                <a:cs typeface="Calibri"/>
                <a:sym typeface="Calibri"/>
              </a:rPr>
              <a:t> la </a:t>
            </a:r>
            <a:r>
              <a:rPr lang="en-US" sz="2400" dirty="0" err="1">
                <a:solidFill>
                  <a:srgbClr val="404040"/>
                </a:solidFill>
                <a:latin typeface="Calibri"/>
                <a:ea typeface="Calibri"/>
                <a:cs typeface="Calibri"/>
                <a:sym typeface="Calibri"/>
              </a:rPr>
              <a:t>consegna</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l'uso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Fintech</a:t>
            </a:r>
            <a:r>
              <a:rPr lang="en-US" sz="2400" dirty="0">
                <a:solidFill>
                  <a:srgbClr val="404040"/>
                </a:solidFill>
                <a:latin typeface="Calibri"/>
                <a:ea typeface="Calibri"/>
                <a:cs typeface="Calibri"/>
                <a:sym typeface="Calibri"/>
              </a:rPr>
              <a:t> include </a:t>
            </a:r>
            <a:r>
              <a:rPr lang="en-US" sz="2400" b="1" dirty="0" err="1">
                <a:solidFill>
                  <a:srgbClr val="404040"/>
                </a:solidFill>
                <a:latin typeface="Calibri"/>
                <a:ea typeface="Calibri"/>
                <a:cs typeface="Calibri"/>
                <a:sym typeface="Calibri"/>
              </a:rPr>
              <a:t>una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varietà</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prodotti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applicazioni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processi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hanno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trasformato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tradizionale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fornire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finanziari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235" name="Google Shape;235;p10"/>
          <p:cNvSpPr txBox="1"/>
          <p:nvPr/>
        </p:nvSpPr>
        <p:spPr>
          <a:xfrm>
            <a:off x="10413264" y="5619743"/>
            <a:ext cx="133507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www.freepik.com</a:t>
            </a:r>
            <a:endParaRPr sz="900" dirty="0"/>
          </a:p>
        </p:txBody>
      </p:sp>
      <p:pic>
        <p:nvPicPr>
          <p:cNvPr id="236" name="Google Shape;236;p10"/>
          <p:cNvPicPr preferRelativeResize="0"/>
          <p:nvPr/>
        </p:nvPicPr>
        <p:blipFill rotWithShape="1">
          <a:blip r:embed="rId5">
            <a:alphaModFix/>
          </a:blip>
          <a:srcRect l="22747" t="21849" r="23011" b="33459"/>
          <a:stretch/>
        </p:blipFill>
        <p:spPr>
          <a:xfrm>
            <a:off x="11080800" y="0"/>
            <a:ext cx="1109704" cy="914305"/>
          </a:xfrm>
          <a:prstGeom prst="rect">
            <a:avLst/>
          </a:prstGeom>
          <a:noFill/>
          <a:ln>
            <a:noFill/>
          </a:ln>
        </p:spPr>
      </p:pic>
      <p:pic>
        <p:nvPicPr>
          <p:cNvPr id="237" name="Google Shape;237;p10"/>
          <p:cNvPicPr preferRelativeResize="0"/>
          <p:nvPr/>
        </p:nvPicPr>
        <p:blipFill rotWithShape="1">
          <a:blip r:embed="rId6">
            <a:alphaModFix/>
          </a:blip>
          <a:srcRect l="5248" t="14968" r="3895" b="11903"/>
          <a:stretch/>
        </p:blipFill>
        <p:spPr>
          <a:xfrm>
            <a:off x="40411" y="6172702"/>
            <a:ext cx="2337847" cy="537328"/>
          </a:xfrm>
          <a:prstGeom prst="rect">
            <a:avLst/>
          </a:prstGeom>
          <a:noFill/>
          <a:ln>
            <a:noFill/>
          </a:ln>
        </p:spPr>
      </p:pic>
      <p:sp>
        <p:nvSpPr>
          <p:cNvPr id="238" name="Google Shape;238;p10"/>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1.2 Cos'è il Fintech?</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239" name="Google Shape;239;p10"/>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4000" b="1">
              <a:solidFill>
                <a:srgbClr val="3F3F3F"/>
              </a:solidFill>
            </a:endParaRPr>
          </a:p>
        </p:txBody>
      </p:sp>
      <p:pic>
        <p:nvPicPr>
          <p:cNvPr id="240" name="Google Shape;240;p10" descr="C:\Users\ANTONELLA\Desktop\327223-P9UNTU-204.jpg"/>
          <p:cNvPicPr preferRelativeResize="0"/>
          <p:nvPr/>
        </p:nvPicPr>
        <p:blipFill rotWithShape="1">
          <a:blip r:embed="rId7">
            <a:alphaModFix/>
          </a:blip>
          <a:srcRect/>
          <a:stretch/>
        </p:blipFill>
        <p:spPr>
          <a:xfrm>
            <a:off x="7632000" y="1522798"/>
            <a:ext cx="4069677" cy="4069677"/>
          </a:xfrm>
          <a:prstGeom prst="rect">
            <a:avLst/>
          </a:prstGeom>
          <a:noFill/>
          <a:ln>
            <a:noFill/>
          </a:ln>
        </p:spPr>
      </p:pic>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247" name="Google Shape;247;p1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248" name="Google Shape;248;p1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249" name="Google Shape;249;p11"/>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250" name="Google Shape;250;p1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252" name="Google Shape;252;p11"/>
          <p:cNvPicPr preferRelativeResize="0"/>
          <p:nvPr/>
        </p:nvPicPr>
        <p:blipFill rotWithShape="1">
          <a:blip r:embed="rId5">
            <a:alphaModFix/>
          </a:blip>
          <a:srcRect l="22747" t="21849" r="23011" b="33459"/>
          <a:stretch/>
        </p:blipFill>
        <p:spPr>
          <a:xfrm>
            <a:off x="11080800" y="0"/>
            <a:ext cx="1109704" cy="914305"/>
          </a:xfrm>
          <a:prstGeom prst="rect">
            <a:avLst/>
          </a:prstGeom>
          <a:noFill/>
          <a:ln>
            <a:noFill/>
          </a:ln>
        </p:spPr>
      </p:pic>
      <p:pic>
        <p:nvPicPr>
          <p:cNvPr id="253" name="Google Shape;253;p11"/>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254" name="Google Shape;254;p11"/>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255" name="Google Shape;255;p11"/>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rPr>
              <a:t>1.3 Cos'è il retail banking</a:t>
            </a:r>
            <a:endParaRPr/>
          </a:p>
        </p:txBody>
      </p:sp>
      <p:sp>
        <p:nvSpPr>
          <p:cNvPr id="256" name="Google Shape;256;p11"/>
          <p:cNvSpPr/>
          <p:nvPr/>
        </p:nvSpPr>
        <p:spPr>
          <a:xfrm>
            <a:off x="392401" y="1726967"/>
            <a:ext cx="7291600" cy="4524275"/>
          </a:xfrm>
          <a:prstGeom prst="rect">
            <a:avLst/>
          </a:prstGeom>
          <a:noFill/>
          <a:ln>
            <a:noFill/>
          </a:ln>
        </p:spPr>
        <p:txBody>
          <a:bodyPr spcFirstLastPara="1" wrap="square" lIns="91425" tIns="45700" rIns="91425" bIns="45700" anchor="t" anchorCtr="0">
            <a:spAutoFit/>
          </a:bodyPr>
          <a:lstStyle/>
          <a:p>
            <a:pPr marL="457200" lvl="0" indent="-381000" algn="just" rtl="0">
              <a:spcBef>
                <a:spcPts val="0"/>
              </a:spcBef>
              <a:spcAft>
                <a:spcPts val="0"/>
              </a:spcAft>
              <a:buClr>
                <a:srgbClr val="404040"/>
              </a:buClr>
              <a:buSzPts val="2400"/>
              <a:buFont typeface="Noto Sans Symbols"/>
              <a:buChar char="⮚"/>
            </a:pPr>
            <a:r>
              <a:rPr lang="en-US" sz="2400" dirty="0">
                <a:solidFill>
                  <a:srgbClr val="404040"/>
                </a:solidFill>
                <a:latin typeface="Calibri"/>
                <a:ea typeface="Calibri"/>
                <a:cs typeface="Calibri"/>
                <a:sym typeface="Calibri"/>
              </a:rPr>
              <a:t>Il </a:t>
            </a:r>
            <a:r>
              <a:rPr lang="en-US" sz="2400" b="1" dirty="0">
                <a:solidFill>
                  <a:srgbClr val="404040"/>
                </a:solidFill>
                <a:latin typeface="Calibri"/>
                <a:ea typeface="Calibri"/>
                <a:cs typeface="Calibri"/>
                <a:sym typeface="Calibri"/>
              </a:rPr>
              <a:t>retail banking</a:t>
            </a:r>
            <a:r>
              <a:rPr lang="en-US" sz="2400" dirty="0">
                <a:solidFill>
                  <a:srgbClr val="404040"/>
                </a:solidFill>
                <a:latin typeface="Calibri"/>
                <a:ea typeface="Calibri"/>
                <a:cs typeface="Calibri"/>
                <a:sym typeface="Calibri"/>
              </a:rPr>
              <a:t>, o consumer banking o personal banking, </a:t>
            </a:r>
            <a:r>
              <a:rPr lang="en-US" sz="2400" dirty="0" err="1">
                <a:solidFill>
                  <a:srgbClr val="404040"/>
                </a:solidFill>
                <a:latin typeface="Calibri"/>
                <a:ea typeface="Calibri"/>
                <a:cs typeface="Calibri"/>
                <a:sym typeface="Calibri"/>
              </a:rPr>
              <a:t>fornisce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consumatori</a:t>
            </a:r>
            <a:r>
              <a:rPr lang="en-US" sz="2400" dirty="0">
                <a:solidFill>
                  <a:srgbClr val="404040"/>
                </a:solidFill>
                <a:latin typeface="Calibri"/>
                <a:ea typeface="Calibri"/>
                <a:cs typeface="Calibri"/>
                <a:sym typeface="Calibri"/>
              </a:rPr>
              <a:t> come </a:t>
            </a:r>
            <a:r>
              <a:rPr lang="en-US" sz="2400" dirty="0" err="1">
                <a:solidFill>
                  <a:srgbClr val="404040"/>
                </a:solidFill>
                <a:latin typeface="Calibri"/>
                <a:ea typeface="Calibri"/>
                <a:cs typeface="Calibri"/>
                <a:sym typeface="Calibri"/>
              </a:rPr>
              <a:t>individui</a:t>
            </a:r>
            <a:r>
              <a:rPr lang="en-US" sz="2400" dirty="0">
                <a:solidFill>
                  <a:srgbClr val="404040"/>
                </a:solidFill>
                <a:latin typeface="Calibri"/>
                <a:ea typeface="Calibri"/>
                <a:cs typeface="Calibri"/>
                <a:sym typeface="Calibri"/>
              </a:rPr>
              <a:t> e non come </a:t>
            </a:r>
            <a:r>
              <a:rPr lang="en-US" sz="2400" dirty="0" err="1">
                <a:solidFill>
                  <a:srgbClr val="404040"/>
                </a:solidFill>
                <a:latin typeface="Calibri"/>
                <a:ea typeface="Calibri"/>
                <a:cs typeface="Calibri"/>
                <a:sym typeface="Calibri"/>
              </a:rPr>
              <a:t>imprese</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per </a:t>
            </a:r>
            <a:r>
              <a:rPr lang="en-US" sz="2400" b="1" dirty="0" err="1">
                <a:solidFill>
                  <a:srgbClr val="404040"/>
                </a:solidFill>
                <a:latin typeface="Calibri"/>
                <a:ea typeface="Calibri"/>
                <a:cs typeface="Calibri"/>
                <a:sym typeface="Calibri"/>
              </a:rPr>
              <a:t>gestire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denaro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avere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accesso</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depositare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proprio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denaro</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sicuro</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rgbClr val="404040"/>
              </a:buClr>
              <a:buSzPts val="2400"/>
              <a:buFont typeface="Noto Sans Symbols"/>
              <a:buChar char="⮚"/>
            </a:pPr>
            <a:r>
              <a:rPr lang="en-US" sz="2400" b="1" dirty="0">
                <a:solidFill>
                  <a:srgbClr val="404040"/>
                </a:solidFill>
                <a:latin typeface="Calibri"/>
                <a:ea typeface="Calibri"/>
                <a:cs typeface="Calibri"/>
                <a:sym typeface="Calibri"/>
              </a:rPr>
              <a:t>I </a:t>
            </a:r>
            <a:r>
              <a:rPr lang="en-US" sz="2400" b="1" dirty="0" err="1">
                <a:solidFill>
                  <a:srgbClr val="404040"/>
                </a:solidFill>
                <a:latin typeface="Calibri"/>
                <a:ea typeface="Calibri"/>
                <a:cs typeface="Calibri"/>
                <a:sym typeface="Calibri"/>
              </a:rPr>
              <a:t>servizi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offerti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dalle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banche</a:t>
            </a:r>
            <a:r>
              <a:rPr lang="en-US" sz="2400" b="1" dirty="0">
                <a:solidFill>
                  <a:srgbClr val="404040"/>
                </a:solidFill>
                <a:latin typeface="Calibri"/>
                <a:ea typeface="Calibri"/>
                <a:cs typeface="Calibri"/>
                <a:sym typeface="Calibri"/>
              </a:rPr>
              <a:t> al </a:t>
            </a:r>
            <a:r>
              <a:rPr lang="en-US" sz="2400" b="1" dirty="0" err="1">
                <a:solidFill>
                  <a:srgbClr val="404040"/>
                </a:solidFill>
                <a:latin typeface="Calibri"/>
                <a:ea typeface="Calibri"/>
                <a:cs typeface="Calibri"/>
                <a:sym typeface="Calibri"/>
              </a:rPr>
              <a:t>dettaglio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includono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correnti</a:t>
            </a:r>
            <a:r>
              <a:rPr lang="en-US" sz="2400" dirty="0">
                <a:solidFill>
                  <a:srgbClr val="404040"/>
                </a:solidFill>
                <a:latin typeface="Calibri"/>
                <a:ea typeface="Calibri"/>
                <a:cs typeface="Calibri"/>
                <a:sym typeface="Calibri"/>
              </a:rPr>
              <a:t> e di </a:t>
            </a:r>
            <a:r>
              <a:rPr lang="en-US" sz="2400" dirty="0" err="1">
                <a:solidFill>
                  <a:srgbClr val="404040"/>
                </a:solidFill>
                <a:latin typeface="Calibri"/>
                <a:ea typeface="Calibri"/>
                <a:cs typeface="Calibri"/>
                <a:sym typeface="Calibri"/>
              </a:rPr>
              <a:t>risparmio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prestiti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personali</a:t>
            </a:r>
            <a:r>
              <a:rPr lang="en-US" sz="2400" dirty="0">
                <a:solidFill>
                  <a:srgbClr val="404040"/>
                </a:solidFill>
                <a:latin typeface="Calibri"/>
                <a:ea typeface="Calibri"/>
                <a:cs typeface="Calibri"/>
                <a:sym typeface="Calibri"/>
              </a:rPr>
              <a:t>, carte di </a:t>
            </a:r>
            <a:r>
              <a:rPr lang="en-US" sz="2400"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trasferimenti</a:t>
            </a:r>
            <a:r>
              <a:rPr lang="en-US" sz="2400" dirty="0">
                <a:solidFill>
                  <a:srgbClr val="404040"/>
                </a:solidFill>
                <a:latin typeface="Calibri"/>
                <a:ea typeface="Calibri"/>
                <a:cs typeface="Calibri"/>
                <a:sym typeface="Calibri"/>
              </a:rPr>
              <a:t>/</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rgbClr val="404040"/>
              </a:buClr>
              <a:buSzPts val="2400"/>
              <a:buFont typeface="Noto Sans Symbols"/>
              <a:buChar char="⮚"/>
            </a:pPr>
            <a:r>
              <a:rPr lang="en-US" sz="2400" dirty="0" err="1">
                <a:solidFill>
                  <a:srgbClr val="404040"/>
                </a:solidFill>
                <a:latin typeface="Calibri"/>
                <a:ea typeface="Calibri"/>
                <a:cs typeface="Calibri"/>
                <a:sym typeface="Calibri"/>
              </a:rPr>
              <a:t>Molte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aziende</a:t>
            </a:r>
            <a:r>
              <a:rPr lang="en-US" sz="2400" b="1" dirty="0">
                <a:solidFill>
                  <a:srgbClr val="404040"/>
                </a:solidFill>
                <a:latin typeface="Calibri"/>
                <a:ea typeface="Calibri"/>
                <a:cs typeface="Calibri"/>
                <a:sym typeface="Calibri"/>
              </a:rPr>
              <a:t> fintech</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offrono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al </a:t>
            </a:r>
            <a:r>
              <a:rPr lang="en-US" sz="2400" b="1" dirty="0" err="1">
                <a:solidFill>
                  <a:srgbClr val="404040"/>
                </a:solidFill>
                <a:latin typeface="Calibri"/>
                <a:ea typeface="Calibri"/>
                <a:cs typeface="Calibri"/>
                <a:sym typeface="Calibri"/>
              </a:rPr>
              <a:t>dettaglio</a:t>
            </a:r>
            <a:r>
              <a:rPr lang="en-US" sz="2400" b="1" dirty="0">
                <a:solidFill>
                  <a:srgbClr val="404040"/>
                </a:solidFill>
                <a:latin typeface="Calibri"/>
                <a:ea typeface="Calibri"/>
                <a:cs typeface="Calibri"/>
                <a:sym typeface="Calibri"/>
              </a:rPr>
              <a:t> solo </a:t>
            </a:r>
            <a:r>
              <a:rPr lang="en-US" sz="2400" b="1" dirty="0" err="1">
                <a:solidFill>
                  <a:srgbClr val="404040"/>
                </a:solidFill>
                <a:latin typeface="Calibri"/>
                <a:ea typeface="Calibri"/>
                <a:cs typeface="Calibri"/>
                <a:sym typeface="Calibri"/>
              </a:rPr>
              <a:t>attraverso</a:t>
            </a:r>
            <a:r>
              <a:rPr lang="en-US" sz="2400" b="1" dirty="0">
                <a:solidFill>
                  <a:srgbClr val="404040"/>
                </a:solidFill>
                <a:latin typeface="Calibri"/>
                <a:ea typeface="Calibri"/>
                <a:cs typeface="Calibri"/>
                <a:sym typeface="Calibri"/>
              </a:rPr>
              <a:t> Internet</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applicazioni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mobili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342900" marR="0" lvl="0" indent="-342900" algn="just" rtl="0">
              <a:spcBef>
                <a:spcPts val="0"/>
              </a:spcBef>
              <a:spcAft>
                <a:spcPts val="0"/>
              </a:spcAft>
              <a:buClr>
                <a:srgbClr val="3F3F3F"/>
              </a:buClr>
              <a:buSzPts val="2400"/>
              <a:buFont typeface="Calibri"/>
              <a:buChar char="⮚"/>
            </a:pPr>
            <a:endParaRPr sz="2400" b="1" dirty="0">
              <a:solidFill>
                <a:srgbClr val="3F3F3F"/>
              </a:solidFill>
              <a:latin typeface="Calibri"/>
              <a:ea typeface="Calibri"/>
              <a:cs typeface="Calibri"/>
              <a:sym typeface="Calibri"/>
            </a:endParaRPr>
          </a:p>
        </p:txBody>
      </p:sp>
      <p:pic>
        <p:nvPicPr>
          <p:cNvPr id="257" name="Google Shape;257;p11" descr="money, transfer, banking, icon, buy, communication, concept, customer, deposit, design, device, electronic, finance, flat, funds, hand, internet, online, payment, purchase, send, shopping, technology, telephone, withdraw, text, product, font, human behavior, circle, line, graphic design, diagram, logo, illustration, angle, brand, graphics"/>
          <p:cNvPicPr preferRelativeResize="0"/>
          <p:nvPr/>
        </p:nvPicPr>
        <p:blipFill rotWithShape="1">
          <a:blip r:embed="rId7">
            <a:alphaModFix/>
          </a:blip>
          <a:srcRect/>
          <a:stretch/>
        </p:blipFill>
        <p:spPr>
          <a:xfrm>
            <a:off x="8169757" y="1862834"/>
            <a:ext cx="3512555" cy="3512555"/>
          </a:xfrm>
          <a:prstGeom prst="rect">
            <a:avLst/>
          </a:prstGeom>
          <a:noFill/>
          <a:ln>
            <a:noFill/>
          </a:ln>
        </p:spPr>
      </p:pic>
      <p:sp>
        <p:nvSpPr>
          <p:cNvPr id="258" name="Google Shape;258;p11"/>
          <p:cNvSpPr txBox="1"/>
          <p:nvPr/>
        </p:nvSpPr>
        <p:spPr>
          <a:xfrm>
            <a:off x="9848996" y="5369119"/>
            <a:ext cx="1833316"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63"/>
        <p:cNvGrpSpPr/>
        <p:nvPr/>
      </p:nvGrpSpPr>
      <p:grpSpPr>
        <a:xfrm>
          <a:off x="0" y="0"/>
          <a:ext cx="0" cy="0"/>
          <a:chOff x="0" y="0"/>
          <a:chExt cx="0" cy="0"/>
        </a:xfrm>
      </p:grpSpPr>
      <p:pic>
        <p:nvPicPr>
          <p:cNvPr id="264" name="Google Shape;264;p1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265" name="Google Shape;265;p1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266" name="Google Shape;266;p1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267" name="Google Shape;267;p12"/>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268" name="Google Shape;268;p1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270" name="Google Shape;270;p12"/>
          <p:cNvSpPr/>
          <p:nvPr/>
        </p:nvSpPr>
        <p:spPr>
          <a:xfrm>
            <a:off x="392401" y="3042756"/>
            <a:ext cx="7216073" cy="2308284"/>
          </a:xfrm>
          <a:prstGeom prst="rect">
            <a:avLst/>
          </a:prstGeom>
          <a:noFill/>
          <a:ln>
            <a:noFill/>
          </a:ln>
        </p:spPr>
        <p:txBody>
          <a:bodyPr spcFirstLastPara="1" wrap="square" lIns="91425" tIns="45700" rIns="91425" bIns="45700" anchor="t" anchorCtr="0">
            <a:spAutoFit/>
          </a:bodyPr>
          <a:lstStyle/>
          <a:p>
            <a:pPr lvl="0" algn="just">
              <a:buClr>
                <a:schemeClr val="dk1"/>
              </a:buClr>
            </a:pPr>
            <a:r>
              <a:rPr lang="en-US" sz="2400" dirty="0">
                <a:solidFill>
                  <a:srgbClr val="404040"/>
                </a:solidFill>
                <a:latin typeface="Calibri"/>
                <a:ea typeface="Calibri"/>
                <a:cs typeface="Calibri"/>
                <a:sym typeface="Calibri"/>
              </a:rPr>
              <a:t>In un </a:t>
            </a:r>
            <a:r>
              <a:rPr lang="en-US" sz="2400" dirty="0" err="1">
                <a:solidFill>
                  <a:srgbClr val="404040"/>
                </a:solidFill>
                <a:latin typeface="Calibri"/>
                <a:ea typeface="Calibri"/>
                <a:cs typeface="Calibri"/>
                <a:sym typeface="Calibri"/>
              </a:rPr>
              <a:t>sondaggio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condotto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nel</a:t>
            </a:r>
            <a:r>
              <a:rPr lang="en-US" sz="2400" dirty="0">
                <a:solidFill>
                  <a:srgbClr val="404040"/>
                </a:solidFill>
                <a:latin typeface="Calibri"/>
                <a:ea typeface="Calibri"/>
                <a:cs typeface="Calibri"/>
                <a:sym typeface="Calibri"/>
              </a:rPr>
              <a:t> 2017 da Episteme (per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a:t>
            </a:r>
            <a:r>
              <a:rPr lang="en-US" sz="2400" dirty="0">
                <a:solidFill>
                  <a:srgbClr val="404040"/>
                </a:solidFill>
                <a:latin typeface="Calibri"/>
                <a:ea typeface="Calibri"/>
                <a:cs typeface="Calibri"/>
                <a:sym typeface="Calibri"/>
              </a:rPr>
              <a:t> Intesa Sanpaolo) la </a:t>
            </a:r>
            <a:r>
              <a:rPr lang="en-US" sz="2400" dirty="0" err="1">
                <a:solidFill>
                  <a:srgbClr val="404040"/>
                </a:solidFill>
                <a:latin typeface="Calibri"/>
                <a:ea typeface="Calibri"/>
                <a:cs typeface="Calibri"/>
                <a:sym typeface="Calibri"/>
              </a:rPr>
              <a:t>funzione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importante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della</a:t>
            </a:r>
            <a:r>
              <a:rPr lang="en-US" sz="2400" dirty="0">
                <a:solidFill>
                  <a:srgbClr val="404040"/>
                </a:solidFill>
                <a:latin typeface="Calibri"/>
                <a:ea typeface="Calibri"/>
                <a:cs typeface="Calibri"/>
                <a:sym typeface="Calibri"/>
              </a:rPr>
              <a:t> </a:t>
            </a:r>
            <a:r>
              <a:rPr lang="it-IT" sz="2400" dirty="0">
                <a:solidFill>
                  <a:srgbClr val="404040"/>
                </a:solidFill>
                <a:latin typeface="Calibri"/>
                <a:ea typeface="Calibri"/>
                <a:cs typeface="Calibri"/>
                <a:sym typeface="Calibri"/>
              </a:rPr>
              <a:t>digitalizzazione dei prodotti e servizi finanziari per gli intervistati era senza dubbio la possibilità di effettuare operazioni </a:t>
            </a:r>
            <a:r>
              <a:rPr lang="it-IT" sz="2400" b="1" dirty="0">
                <a:solidFill>
                  <a:srgbClr val="404040"/>
                </a:solidFill>
                <a:latin typeface="Calibri"/>
                <a:ea typeface="Calibri"/>
                <a:cs typeface="Calibri"/>
                <a:sym typeface="Calibri"/>
              </a:rPr>
              <a:t>in qualsiasi momento e tempestivamente. </a:t>
            </a:r>
            <a:endParaRPr sz="2400" dirty="0">
              <a:solidFill>
                <a:srgbClr val="3F3F3F"/>
              </a:solidFill>
              <a:latin typeface="Calibri"/>
              <a:ea typeface="Calibri"/>
              <a:cs typeface="Calibri"/>
              <a:sym typeface="Calibri"/>
            </a:endParaRPr>
          </a:p>
        </p:txBody>
      </p:sp>
      <p:pic>
        <p:nvPicPr>
          <p:cNvPr id="271" name="Google Shape;271;p12"/>
          <p:cNvPicPr preferRelativeResize="0"/>
          <p:nvPr/>
        </p:nvPicPr>
        <p:blipFill rotWithShape="1">
          <a:blip r:embed="rId5">
            <a:alphaModFix/>
          </a:blip>
          <a:srcRect l="22747" t="21849" r="23011" b="33459"/>
          <a:stretch/>
        </p:blipFill>
        <p:spPr>
          <a:xfrm>
            <a:off x="11080800" y="0"/>
            <a:ext cx="1109704" cy="914305"/>
          </a:xfrm>
          <a:prstGeom prst="rect">
            <a:avLst/>
          </a:prstGeom>
          <a:noFill/>
          <a:ln>
            <a:noFill/>
          </a:ln>
        </p:spPr>
      </p:pic>
      <p:pic>
        <p:nvPicPr>
          <p:cNvPr id="272" name="Google Shape;272;p12"/>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273" name="Google Shape;273;p12"/>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274" name="Google Shape;274;p12"/>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1.4 La rivoluzione digitale</a:t>
            </a:r>
            <a:endParaRPr>
              <a:latin typeface="Calibri"/>
              <a:ea typeface="Calibri"/>
              <a:cs typeface="Calibri"/>
              <a:sym typeface="Calibri"/>
            </a:endParaRPr>
          </a:p>
        </p:txBody>
      </p:sp>
      <p:pic>
        <p:nvPicPr>
          <p:cNvPr id="276" name="Google Shape;276;p12" descr="C:\Users\ANTONELLA\Documents\DOCUMENTI ANTONELLA\TRADUZIONI\DEFINE\Illustrazioni\digitization-4751659_1920.jpg"/>
          <p:cNvPicPr preferRelativeResize="0"/>
          <p:nvPr/>
        </p:nvPicPr>
        <p:blipFill rotWithShape="1">
          <a:blip r:embed="rId7">
            <a:alphaModFix/>
          </a:blip>
          <a:srcRect t="4639" b="8013"/>
          <a:stretch/>
        </p:blipFill>
        <p:spPr>
          <a:xfrm>
            <a:off x="7723910" y="3205152"/>
            <a:ext cx="3561218" cy="2075379"/>
          </a:xfrm>
          <a:prstGeom prst="rect">
            <a:avLst/>
          </a:prstGeom>
          <a:noFill/>
          <a:ln>
            <a:noFill/>
          </a:ln>
        </p:spPr>
      </p:pic>
      <p:sp>
        <p:nvSpPr>
          <p:cNvPr id="277" name="Google Shape;277;p12"/>
          <p:cNvSpPr txBox="1"/>
          <p:nvPr/>
        </p:nvSpPr>
        <p:spPr>
          <a:xfrm>
            <a:off x="9451812" y="5340943"/>
            <a:ext cx="1833316"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
        <p:nvSpPr>
          <p:cNvPr id="2" name="Rectangle 1"/>
          <p:cNvSpPr/>
          <p:nvPr/>
        </p:nvSpPr>
        <p:spPr>
          <a:xfrm>
            <a:off x="392401" y="1697589"/>
            <a:ext cx="10829998" cy="1200329"/>
          </a:xfrm>
          <a:prstGeom prst="rect">
            <a:avLst/>
          </a:prstGeom>
        </p:spPr>
        <p:txBody>
          <a:bodyPr wrap="square">
            <a:spAutoFit/>
          </a:bodyPr>
          <a:lstStyle/>
          <a:p>
            <a:pPr lvl="0" algn="just">
              <a:buClr>
                <a:schemeClr val="dk1"/>
              </a:buClr>
            </a:pPr>
            <a:r>
              <a:rPr lang="it-IT" sz="2400" dirty="0">
                <a:solidFill>
                  <a:srgbClr val="404040"/>
                </a:solidFill>
                <a:latin typeface="Calibri"/>
                <a:ea typeface="Calibri"/>
                <a:cs typeface="Calibri"/>
                <a:sym typeface="Calibri"/>
              </a:rPr>
              <a:t>La trasformazione digitale è iniziata con </a:t>
            </a:r>
            <a:r>
              <a:rPr lang="it-IT" sz="2400" b="1" dirty="0">
                <a:solidFill>
                  <a:srgbClr val="404040"/>
                </a:solidFill>
                <a:latin typeface="Calibri"/>
                <a:ea typeface="Calibri"/>
                <a:cs typeface="Calibri"/>
                <a:sym typeface="Calibri"/>
              </a:rPr>
              <a:t>Internet</a:t>
            </a:r>
            <a:r>
              <a:rPr lang="it-IT" sz="2400" dirty="0">
                <a:solidFill>
                  <a:srgbClr val="404040"/>
                </a:solidFill>
                <a:latin typeface="Calibri"/>
                <a:ea typeface="Calibri"/>
                <a:cs typeface="Calibri"/>
                <a:sym typeface="Calibri"/>
              </a:rPr>
              <a:t> nel 1980, e più tardi con i </a:t>
            </a:r>
            <a:r>
              <a:rPr lang="it-IT" sz="2400" b="1" dirty="0">
                <a:solidFill>
                  <a:srgbClr val="404040"/>
                </a:solidFill>
                <a:latin typeface="Calibri"/>
                <a:ea typeface="Calibri"/>
                <a:cs typeface="Calibri"/>
                <a:sym typeface="Calibri"/>
              </a:rPr>
              <a:t>dispositivi mobili </a:t>
            </a:r>
            <a:r>
              <a:rPr lang="it-IT" sz="2400" dirty="0">
                <a:solidFill>
                  <a:srgbClr val="404040"/>
                </a:solidFill>
                <a:latin typeface="Calibri"/>
                <a:ea typeface="Calibri"/>
                <a:cs typeface="Calibri"/>
                <a:sym typeface="Calibri"/>
              </a:rPr>
              <a:t>e i </a:t>
            </a:r>
            <a:r>
              <a:rPr lang="it-IT" sz="2400" b="1" dirty="0">
                <a:solidFill>
                  <a:srgbClr val="404040"/>
                </a:solidFill>
                <a:latin typeface="Calibri"/>
                <a:ea typeface="Calibri"/>
                <a:cs typeface="Calibri"/>
                <a:sym typeface="Calibri"/>
              </a:rPr>
              <a:t>social network</a:t>
            </a:r>
            <a:r>
              <a:rPr lang="it-IT" sz="2400" dirty="0">
                <a:solidFill>
                  <a:srgbClr val="404040"/>
                </a:solidFill>
                <a:latin typeface="Calibri"/>
                <a:ea typeface="Calibri"/>
                <a:cs typeface="Calibri"/>
                <a:sym typeface="Calibri"/>
              </a:rPr>
              <a:t>. Ha </a:t>
            </a:r>
            <a:r>
              <a:rPr lang="it-IT" sz="2400" b="1" dirty="0">
                <a:solidFill>
                  <a:srgbClr val="404040"/>
                </a:solidFill>
                <a:latin typeface="Calibri"/>
                <a:ea typeface="Calibri"/>
                <a:cs typeface="Calibri"/>
                <a:sym typeface="Calibri"/>
              </a:rPr>
              <a:t>cambiato completamente il modo in cui le persone interagiscono</a:t>
            </a:r>
            <a:r>
              <a:rPr lang="it-IT" sz="2400" dirty="0">
                <a:solidFill>
                  <a:srgbClr val="404040"/>
                </a:solidFill>
                <a:latin typeface="Calibri"/>
                <a:ea typeface="Calibri"/>
                <a:cs typeface="Calibri"/>
                <a:sym typeface="Calibri"/>
              </a:rPr>
              <a:t>, così come la comunicazione tra aziende e clienti.</a:t>
            </a:r>
            <a:endParaRPr lang="it-IT"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283" name="Google Shape;283;p13"/>
          <p:cNvPicPr preferRelativeResize="0"/>
          <p:nvPr/>
        </p:nvPicPr>
        <p:blipFill rotWithShape="1">
          <a:blip r:embed="rId4">
            <a:alphaModFix/>
          </a:blip>
          <a:srcRect l="22747" t="21849" r="23011" b="33459"/>
          <a:stretch/>
        </p:blipFill>
        <p:spPr>
          <a:xfrm>
            <a:off x="11082296" y="0"/>
            <a:ext cx="1109704" cy="914305"/>
          </a:xfrm>
          <a:prstGeom prst="rect">
            <a:avLst/>
          </a:prstGeom>
          <a:noFill/>
          <a:ln>
            <a:noFill/>
          </a:ln>
        </p:spPr>
      </p:pic>
      <p:pic>
        <p:nvPicPr>
          <p:cNvPr id="284" name="Google Shape;284;p13"/>
          <p:cNvPicPr preferRelativeResize="0"/>
          <p:nvPr/>
        </p:nvPicPr>
        <p:blipFill rotWithShape="1">
          <a:blip r:embed="rId5">
            <a:alphaModFix/>
          </a:blip>
          <a:srcRect l="5248" t="14968" r="3895" b="11903"/>
          <a:stretch/>
        </p:blipFill>
        <p:spPr>
          <a:xfrm>
            <a:off x="39600" y="6172702"/>
            <a:ext cx="2337847" cy="537328"/>
          </a:xfrm>
          <a:prstGeom prst="rect">
            <a:avLst/>
          </a:prstGeom>
          <a:noFill/>
          <a:ln>
            <a:noFill/>
          </a:ln>
        </p:spPr>
      </p:pic>
      <p:pic>
        <p:nvPicPr>
          <p:cNvPr id="285" name="Google Shape;285;p13"/>
          <p:cNvPicPr preferRelativeResize="0"/>
          <p:nvPr/>
        </p:nvPicPr>
        <p:blipFill rotWithShape="1">
          <a:blip r:embed="rId6">
            <a:alphaModFix/>
          </a:blip>
          <a:srcRect/>
          <a:stretch/>
        </p:blipFill>
        <p:spPr>
          <a:xfrm rot="5400000">
            <a:off x="8084303" y="434779"/>
            <a:ext cx="56120" cy="1240747"/>
          </a:xfrm>
          <a:prstGeom prst="rect">
            <a:avLst/>
          </a:prstGeom>
          <a:noFill/>
          <a:ln>
            <a:noFill/>
          </a:ln>
        </p:spPr>
      </p:pic>
      <p:pic>
        <p:nvPicPr>
          <p:cNvPr id="286" name="Google Shape;286;p13"/>
          <p:cNvPicPr preferRelativeResize="0"/>
          <p:nvPr/>
        </p:nvPicPr>
        <p:blipFill rotWithShape="1">
          <a:blip r:embed="rId6">
            <a:alphaModFix/>
          </a:blip>
          <a:srcRect/>
          <a:stretch/>
        </p:blipFill>
        <p:spPr>
          <a:xfrm flipH="1">
            <a:off x="6103620" y="6212680"/>
            <a:ext cx="45719" cy="641307"/>
          </a:xfrm>
          <a:prstGeom prst="rect">
            <a:avLst/>
          </a:prstGeom>
          <a:noFill/>
          <a:ln>
            <a:noFill/>
          </a:ln>
        </p:spPr>
      </p:pic>
      <p:pic>
        <p:nvPicPr>
          <p:cNvPr id="287" name="Google Shape;287;p13"/>
          <p:cNvPicPr preferRelativeResize="0"/>
          <p:nvPr/>
        </p:nvPicPr>
        <p:blipFill rotWithShape="1">
          <a:blip r:embed="rId6">
            <a:alphaModFix/>
          </a:blip>
          <a:srcRect/>
          <a:stretch/>
        </p:blipFill>
        <p:spPr>
          <a:xfrm>
            <a:off x="5989319" y="6390650"/>
            <a:ext cx="45719" cy="467350"/>
          </a:xfrm>
          <a:prstGeom prst="rect">
            <a:avLst/>
          </a:prstGeom>
          <a:noFill/>
          <a:ln>
            <a:noFill/>
          </a:ln>
        </p:spPr>
      </p:pic>
      <p:pic>
        <p:nvPicPr>
          <p:cNvPr id="288" name="Google Shape;288;p13"/>
          <p:cNvPicPr preferRelativeResize="0"/>
          <p:nvPr/>
        </p:nvPicPr>
        <p:blipFill rotWithShape="1">
          <a:blip r:embed="rId6">
            <a:alphaModFix/>
          </a:blip>
          <a:srcRect/>
          <a:stretch/>
        </p:blipFill>
        <p:spPr>
          <a:xfrm rot="5400000">
            <a:off x="8084303" y="5516283"/>
            <a:ext cx="56120" cy="1240747"/>
          </a:xfrm>
          <a:prstGeom prst="rect">
            <a:avLst/>
          </a:prstGeom>
          <a:noFill/>
          <a:ln>
            <a:noFill/>
          </a:ln>
        </p:spPr>
      </p:pic>
      <p:sp>
        <p:nvSpPr>
          <p:cNvPr id="290" name="Google Shape;290;p13"/>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291" name="Google Shape;291;p13"/>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1.5 Cos'è il digital banking</a:t>
            </a:r>
            <a:endParaRPr>
              <a:latin typeface="Calibri"/>
              <a:ea typeface="Calibri"/>
              <a:cs typeface="Calibri"/>
              <a:sym typeface="Calibri"/>
            </a:endParaRPr>
          </a:p>
        </p:txBody>
      </p:sp>
      <p:sp>
        <p:nvSpPr>
          <p:cNvPr id="292" name="Google Shape;292;p13"/>
          <p:cNvSpPr/>
          <p:nvPr/>
        </p:nvSpPr>
        <p:spPr>
          <a:xfrm>
            <a:off x="428980" y="1910434"/>
            <a:ext cx="5720359" cy="3416279"/>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Il </a:t>
            </a:r>
            <a:r>
              <a:rPr lang="en-US" sz="2400" b="1" dirty="0">
                <a:solidFill>
                  <a:srgbClr val="404040"/>
                </a:solidFill>
                <a:latin typeface="Calibri"/>
                <a:ea typeface="Calibri"/>
                <a:cs typeface="Calibri"/>
                <a:sym typeface="Calibri"/>
              </a:rPr>
              <a:t>digital banking</a:t>
            </a:r>
            <a:r>
              <a:rPr lang="en-US" sz="2400" dirty="0">
                <a:solidFill>
                  <a:srgbClr val="404040"/>
                </a:solidFill>
                <a:latin typeface="Calibri"/>
                <a:ea typeface="Calibri"/>
                <a:cs typeface="Calibri"/>
                <a:sym typeface="Calibri"/>
              </a:rPr>
              <a:t> è la </a:t>
            </a:r>
            <a:r>
              <a:rPr lang="en-US" sz="2400" dirty="0" err="1">
                <a:solidFill>
                  <a:srgbClr val="404040"/>
                </a:solidFill>
                <a:latin typeface="Calibri"/>
                <a:ea typeface="Calibri"/>
                <a:cs typeface="Calibri"/>
                <a:sym typeface="Calibri"/>
              </a:rPr>
              <a:t>digitalizzazione</a:t>
            </a:r>
            <a:r>
              <a:rPr lang="en-US" sz="2400" dirty="0">
                <a:solidFill>
                  <a:srgbClr val="404040"/>
                </a:solidFill>
                <a:latin typeface="Calibri"/>
                <a:ea typeface="Calibri"/>
                <a:cs typeface="Calibri"/>
                <a:sym typeface="Calibri"/>
              </a:rPr>
              <a:t> (o lo </a:t>
            </a:r>
            <a:r>
              <a:rPr lang="en-US" sz="2400" dirty="0" err="1">
                <a:solidFill>
                  <a:srgbClr val="404040"/>
                </a:solidFill>
                <a:latin typeface="Calibri"/>
                <a:ea typeface="Calibri"/>
                <a:cs typeface="Calibri"/>
                <a:sym typeface="Calibri"/>
              </a:rPr>
              <a:t>spostamento</a:t>
            </a:r>
            <a:r>
              <a:rPr lang="en-US" sz="2400" dirty="0">
                <a:solidFill>
                  <a:srgbClr val="404040"/>
                </a:solidFill>
                <a:latin typeface="Calibri"/>
                <a:ea typeface="Calibri"/>
                <a:cs typeface="Calibri"/>
                <a:sym typeface="Calibri"/>
              </a:rPr>
              <a:t> online) di </a:t>
            </a:r>
            <a:r>
              <a:rPr lang="en-US" sz="2400" dirty="0" err="1">
                <a:solidFill>
                  <a:srgbClr val="404040"/>
                </a:solidFill>
                <a:latin typeface="Calibri"/>
                <a:ea typeface="Calibri"/>
                <a:cs typeface="Calibri"/>
                <a:sym typeface="Calibri"/>
              </a:rPr>
              <a:t>tutte</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attività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tradizionali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programmi</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disposizione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clienti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invece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accedervi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fisicamente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all'interno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filiale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bancaria</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293" name="Google Shape;293;p13"/>
          <p:cNvSpPr txBox="1"/>
          <p:nvPr/>
        </p:nvSpPr>
        <p:spPr>
          <a:xfrm>
            <a:off x="9948692" y="5224305"/>
            <a:ext cx="178800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www.pxhere.com</a:t>
            </a:r>
            <a:endParaRPr sz="900" dirty="0"/>
          </a:p>
        </p:txBody>
      </p:sp>
      <p:pic>
        <p:nvPicPr>
          <p:cNvPr id="294" name="Google Shape;294;p13" descr="writing, hand, screen, ipad, technology, number, web, internet, tablet, gadget, business, website, digital, portfolio, banking, learning, document, service, financial, data, online, app, investment, stocks, application, tablet computer"/>
          <p:cNvPicPr preferRelativeResize="0"/>
          <p:nvPr/>
        </p:nvPicPr>
        <p:blipFill rotWithShape="1">
          <a:blip r:embed="rId7">
            <a:alphaModFix/>
          </a:blip>
          <a:srcRect/>
          <a:stretch/>
        </p:blipFill>
        <p:spPr>
          <a:xfrm>
            <a:off x="6696000" y="1888524"/>
            <a:ext cx="5003672" cy="3335781"/>
          </a:xfrm>
          <a:prstGeom prst="rect">
            <a:avLst/>
          </a:prstGeom>
          <a:noFill/>
          <a:ln>
            <a:noFill/>
          </a:ln>
        </p:spPr>
      </p:pic>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99"/>
        <p:cNvGrpSpPr/>
        <p:nvPr/>
      </p:nvGrpSpPr>
      <p:grpSpPr>
        <a:xfrm>
          <a:off x="0" y="0"/>
          <a:ext cx="0" cy="0"/>
          <a:chOff x="0" y="0"/>
          <a:chExt cx="0" cy="0"/>
        </a:xfrm>
      </p:grpSpPr>
      <p:pic>
        <p:nvPicPr>
          <p:cNvPr id="300" name="Google Shape;300;p1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301" name="Google Shape;301;p1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302" name="Google Shape;302;p1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303" name="Google Shape;303;p14"/>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304" name="Google Shape;304;p1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306" name="Google Shape;306;p14"/>
          <p:cNvSpPr/>
          <p:nvPr/>
        </p:nvSpPr>
        <p:spPr>
          <a:xfrm>
            <a:off x="392401" y="1492701"/>
            <a:ext cx="4694765" cy="341627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2400" dirty="0">
                <a:solidFill>
                  <a:srgbClr val="404040"/>
                </a:solidFill>
                <a:latin typeface="Calibri"/>
                <a:ea typeface="Calibri"/>
                <a:cs typeface="Calibri"/>
                <a:sym typeface="Calibri"/>
              </a:rPr>
              <a:t>I </a:t>
            </a:r>
            <a:r>
              <a:rPr lang="en-US" sz="2400" b="1" dirty="0" err="1">
                <a:solidFill>
                  <a:srgbClr val="404040"/>
                </a:solidFill>
                <a:latin typeface="Calibri"/>
                <a:ea typeface="Calibri"/>
                <a:cs typeface="Calibri"/>
                <a:sym typeface="Calibri"/>
              </a:rPr>
              <a:t>principali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servizi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finanziari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accessibili</a:t>
            </a:r>
            <a:r>
              <a:rPr lang="en-US" sz="2400" b="1" dirty="0">
                <a:solidFill>
                  <a:srgbClr val="404040"/>
                </a:solidFill>
                <a:latin typeface="Calibri"/>
                <a:ea typeface="Calibri"/>
                <a:cs typeface="Calibri"/>
                <a:sym typeface="Calibri"/>
              </a:rPr>
              <a:t> </a:t>
            </a:r>
            <a:r>
              <a:rPr lang="en-US" sz="2400" dirty="0">
                <a:solidFill>
                  <a:srgbClr val="404040"/>
                </a:solidFill>
                <a:latin typeface="Calibri"/>
                <a:ea typeface="Calibri"/>
                <a:cs typeface="Calibri"/>
                <a:sym typeface="Calibri"/>
              </a:rPr>
              <a:t>e </a:t>
            </a:r>
            <a:r>
              <a:rPr lang="en-US" sz="2400" dirty="0" err="1">
                <a:solidFill>
                  <a:srgbClr val="404040"/>
                </a:solidFill>
                <a:latin typeface="Calibri"/>
                <a:ea typeface="Calibri"/>
                <a:cs typeface="Calibri"/>
                <a:sym typeface="Calibri"/>
              </a:rPr>
              <a:t>forniti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canali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includono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Calibri"/>
              <a:buChar char="•"/>
            </a:pP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online</a:t>
            </a: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Calibri"/>
              <a:buChar char="•"/>
            </a:pP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trasferimento</a:t>
            </a: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Calibri"/>
              <a:buChar char="•"/>
            </a:pPr>
            <a:r>
              <a:rPr lang="en-US" sz="2400" dirty="0" err="1">
                <a:solidFill>
                  <a:srgbClr val="404040"/>
                </a:solidFill>
                <a:latin typeface="Calibri"/>
                <a:ea typeface="Calibri"/>
                <a:cs typeface="Calibri"/>
                <a:sym typeface="Calibri"/>
              </a:rPr>
              <a:t>investimenti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risparmi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Calibri"/>
              <a:buChar char="•"/>
            </a:pPr>
            <a:r>
              <a:rPr lang="en-US" sz="2400" dirty="0" err="1">
                <a:solidFill>
                  <a:srgbClr val="404040"/>
                </a:solidFill>
                <a:latin typeface="Calibri"/>
                <a:ea typeface="Calibri"/>
                <a:cs typeface="Calibri"/>
                <a:sym typeface="Calibri"/>
              </a:rPr>
              <a:t>finanziamento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prestito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privati</a:t>
            </a:r>
            <a:endParaRPr sz="2400" dirty="0">
              <a:solidFill>
                <a:srgbClr val="3F3F3F"/>
              </a:solidFill>
              <a:latin typeface="Calibri"/>
              <a:ea typeface="Calibri"/>
              <a:cs typeface="Calibri"/>
              <a:sym typeface="Calibri"/>
            </a:endParaRPr>
          </a:p>
        </p:txBody>
      </p:sp>
      <p:sp>
        <p:nvSpPr>
          <p:cNvPr id="307" name="Google Shape;307;p14"/>
          <p:cNvSpPr txBox="1"/>
          <p:nvPr/>
        </p:nvSpPr>
        <p:spPr>
          <a:xfrm>
            <a:off x="9849444" y="5281162"/>
            <a:ext cx="1787704"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www.freepik.com</a:t>
            </a:r>
            <a:endParaRPr sz="900" dirty="0"/>
          </a:p>
        </p:txBody>
      </p:sp>
      <p:pic>
        <p:nvPicPr>
          <p:cNvPr id="308" name="Google Shape;308;p14"/>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309" name="Google Shape;309;p14"/>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310" name="Google Shape;310;p14"/>
          <p:cNvSpPr txBox="1"/>
          <p:nvPr/>
        </p:nvSpPr>
        <p:spPr>
          <a:xfrm>
            <a:off x="392401" y="201767"/>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pic>
        <p:nvPicPr>
          <p:cNvPr id="311" name="Google Shape;311;p14"/>
          <p:cNvPicPr preferRelativeResize="0"/>
          <p:nvPr/>
        </p:nvPicPr>
        <p:blipFill rotWithShape="1">
          <a:blip r:embed="rId7">
            <a:alphaModFix/>
          </a:blip>
          <a:srcRect r="40434"/>
          <a:stretch/>
        </p:blipFill>
        <p:spPr>
          <a:xfrm>
            <a:off x="5273149" y="1492701"/>
            <a:ext cx="6363999" cy="3763024"/>
          </a:xfrm>
          <a:prstGeom prst="rect">
            <a:avLst/>
          </a:prstGeom>
          <a:noFill/>
          <a:ln>
            <a:noFill/>
          </a:ln>
        </p:spPr>
      </p:pic>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316"/>
        <p:cNvGrpSpPr/>
        <p:nvPr/>
      </p:nvGrpSpPr>
      <p:grpSpPr>
        <a:xfrm>
          <a:off x="0" y="0"/>
          <a:ext cx="0" cy="0"/>
          <a:chOff x="0" y="0"/>
          <a:chExt cx="0" cy="0"/>
        </a:xfrm>
      </p:grpSpPr>
      <p:pic>
        <p:nvPicPr>
          <p:cNvPr id="317" name="Google Shape;317;p1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318" name="Google Shape;318;p1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319" name="Google Shape;319;p1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320" name="Google Shape;320;p15"/>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321" name="Google Shape;321;p1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323" name="Google Shape;323;p15"/>
          <p:cNvSpPr txBox="1"/>
          <p:nvPr/>
        </p:nvSpPr>
        <p:spPr>
          <a:xfrm>
            <a:off x="9892072" y="5835876"/>
            <a:ext cx="184447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324" name="Google Shape;324;p15"/>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325" name="Google Shape;325;p15"/>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326" name="Google Shape;326;p15"/>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327" name="Google Shape;327;p15"/>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1.6 Vantaggi del Digital Banking</a:t>
            </a:r>
            <a:endParaRPr>
              <a:latin typeface="Calibri"/>
              <a:ea typeface="Calibri"/>
              <a:cs typeface="Calibri"/>
              <a:sym typeface="Calibri"/>
            </a:endParaRPr>
          </a:p>
        </p:txBody>
      </p:sp>
      <p:sp>
        <p:nvSpPr>
          <p:cNvPr id="328" name="Google Shape;328;p15"/>
          <p:cNvSpPr/>
          <p:nvPr/>
        </p:nvSpPr>
        <p:spPr>
          <a:xfrm>
            <a:off x="392401" y="1840227"/>
            <a:ext cx="7147262" cy="267765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principali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vantaggi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dell'online</a:t>
            </a:r>
            <a:r>
              <a:rPr lang="en-US" sz="2400" dirty="0">
                <a:solidFill>
                  <a:srgbClr val="404040"/>
                </a:solidFill>
                <a:latin typeface="Calibri"/>
                <a:ea typeface="Calibri"/>
                <a:cs typeface="Calibri"/>
                <a:sym typeface="Calibri"/>
              </a:rPr>
              <a:t> banking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None/>
            </a:pP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Noto Sans Symbols"/>
              <a:buChar char="⮚"/>
            </a:pPr>
            <a:r>
              <a:rPr lang="en-US" sz="2400" b="1" dirty="0" err="1">
                <a:solidFill>
                  <a:srgbClr val="404040"/>
                </a:solidFill>
                <a:latin typeface="Calibri"/>
                <a:ea typeface="Calibri"/>
                <a:cs typeface="Calibri"/>
                <a:sym typeface="Calibri"/>
              </a:rPr>
              <a:t>Accesso</a:t>
            </a:r>
            <a:r>
              <a:rPr lang="en-US" sz="2400" b="1" dirty="0">
                <a:solidFill>
                  <a:srgbClr val="404040"/>
                </a:solidFill>
                <a:latin typeface="Calibri"/>
                <a:ea typeface="Calibri"/>
                <a:cs typeface="Calibri"/>
                <a:sym typeface="Calibri"/>
              </a:rPr>
              <a:t> al </a:t>
            </a:r>
            <a:r>
              <a:rPr lang="en-US" sz="2400" b="1"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e al </a:t>
            </a:r>
            <a:r>
              <a:rPr lang="en-US" sz="2400" dirty="0" err="1">
                <a:solidFill>
                  <a:srgbClr val="404040"/>
                </a:solidFill>
                <a:latin typeface="Calibri"/>
                <a:ea typeface="Calibri"/>
                <a:cs typeface="Calibri"/>
                <a:sym typeface="Calibri"/>
              </a:rPr>
              <a:t>servizio</a:t>
            </a:r>
            <a:r>
              <a:rPr lang="en-US" sz="2400" dirty="0">
                <a:solidFill>
                  <a:srgbClr val="404040"/>
                </a:solidFill>
                <a:latin typeface="Calibri"/>
                <a:ea typeface="Calibri"/>
                <a:cs typeface="Calibri"/>
                <a:sym typeface="Calibri"/>
              </a:rPr>
              <a:t> 24/7 </a:t>
            </a:r>
            <a:r>
              <a:rPr lang="en-US" sz="2400" dirty="0" err="1">
                <a:solidFill>
                  <a:srgbClr val="404040"/>
                </a:solidFill>
                <a:latin typeface="Calibri"/>
                <a:ea typeface="Calibri"/>
                <a:cs typeface="Calibri"/>
                <a:sym typeface="Calibri"/>
              </a:rPr>
              <a:t>ovunque</a:t>
            </a:r>
            <a:endParaRPr sz="2400" dirty="0">
              <a:solidFill>
                <a:schemeClr val="dk1"/>
              </a:solidFill>
              <a:latin typeface="Calibri"/>
              <a:ea typeface="Calibri"/>
              <a:cs typeface="Calibri"/>
              <a:sym typeface="Calibri"/>
            </a:endParaRPr>
          </a:p>
          <a:p>
            <a:pPr marL="343080" lvl="0" indent="-189960" algn="just" rtl="0">
              <a:spcBef>
                <a:spcPts val="0"/>
              </a:spcBef>
              <a:spcAft>
                <a:spcPts val="0"/>
              </a:spcAft>
              <a:buNone/>
            </a:pP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Noto Sans Symbols"/>
              <a:buChar char="⮚"/>
            </a:pPr>
            <a:r>
              <a:rPr lang="en-US" sz="2400" b="1" dirty="0" err="1">
                <a:solidFill>
                  <a:srgbClr val="404040"/>
                </a:solidFill>
                <a:latin typeface="Calibri"/>
                <a:ea typeface="Calibri"/>
                <a:cs typeface="Calibri"/>
                <a:sym typeface="Calibri"/>
              </a:rPr>
              <a:t>Velocità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ed</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efficienza</a:t>
            </a:r>
            <a:endParaRPr sz="2400" dirty="0">
              <a:solidFill>
                <a:schemeClr val="dk1"/>
              </a:solidFill>
              <a:latin typeface="Calibri"/>
              <a:ea typeface="Calibri"/>
              <a:cs typeface="Calibri"/>
              <a:sym typeface="Calibri"/>
            </a:endParaRPr>
          </a:p>
          <a:p>
            <a:pPr marL="343080" lvl="0" indent="-189960" algn="just" rtl="0">
              <a:spcBef>
                <a:spcPts val="0"/>
              </a:spcBef>
              <a:spcAft>
                <a:spcPts val="0"/>
              </a:spcAft>
              <a:buNone/>
            </a:pPr>
            <a:endParaRPr sz="2400" dirty="0">
              <a:solidFill>
                <a:schemeClr val="dk1"/>
              </a:solidFill>
              <a:latin typeface="Calibri"/>
              <a:ea typeface="Calibri"/>
              <a:cs typeface="Calibri"/>
              <a:sym typeface="Calibri"/>
            </a:endParaRPr>
          </a:p>
          <a:p>
            <a:pPr marL="343080" lvl="0" indent="-342360" algn="just" rtl="0">
              <a:spcBef>
                <a:spcPts val="0"/>
              </a:spcBef>
              <a:spcAft>
                <a:spcPts val="0"/>
              </a:spcAft>
              <a:buClr>
                <a:srgbClr val="404040"/>
              </a:buClr>
              <a:buSzPts val="2400"/>
              <a:buFont typeface="Noto Sans Symbols"/>
              <a:buChar char="⮚"/>
            </a:pPr>
            <a:r>
              <a:rPr lang="en-US" sz="2400" b="1" dirty="0" err="1">
                <a:solidFill>
                  <a:srgbClr val="404040"/>
                </a:solidFill>
                <a:latin typeface="Calibri"/>
                <a:ea typeface="Calibri"/>
                <a:cs typeface="Calibri"/>
                <a:sym typeface="Calibri"/>
              </a:rPr>
              <a:t>Convenienza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commissioni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basse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tassi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d'interesse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alti</a:t>
            </a:r>
            <a:r>
              <a:rPr lang="en-US" sz="2400" dirty="0">
                <a:solidFill>
                  <a:srgbClr val="404040"/>
                </a:solidFill>
                <a:latin typeface="Calibri"/>
                <a:ea typeface="Calibri"/>
                <a:cs typeface="Calibri"/>
                <a:sym typeface="Calibri"/>
              </a:rPr>
              <a:t>)</a:t>
            </a:r>
            <a:endParaRPr sz="2400" dirty="0">
              <a:solidFill>
                <a:srgbClr val="3F3F3F"/>
              </a:solidFill>
              <a:latin typeface="Calibri"/>
              <a:ea typeface="Calibri"/>
              <a:cs typeface="Calibri"/>
              <a:sym typeface="Calibri"/>
            </a:endParaRPr>
          </a:p>
        </p:txBody>
      </p:sp>
      <p:pic>
        <p:nvPicPr>
          <p:cNvPr id="329" name="Google Shape;329;p15" descr="online banking  online  bank free photo"/>
          <p:cNvPicPr preferRelativeResize="0"/>
          <p:nvPr/>
        </p:nvPicPr>
        <p:blipFill rotWithShape="1">
          <a:blip r:embed="rId7">
            <a:alphaModFix/>
          </a:blip>
          <a:srcRect/>
          <a:stretch/>
        </p:blipFill>
        <p:spPr>
          <a:xfrm>
            <a:off x="8146997" y="1393156"/>
            <a:ext cx="3490151" cy="2159531"/>
          </a:xfrm>
          <a:prstGeom prst="rect">
            <a:avLst/>
          </a:prstGeom>
          <a:noFill/>
          <a:ln>
            <a:noFill/>
          </a:ln>
        </p:spPr>
      </p:pic>
      <p:pic>
        <p:nvPicPr>
          <p:cNvPr id="330" name="Google Shape;330;p15" descr="adult, brainstorming, business, businesspeople, cellular, colleagues, communication, company, connection, consulting, copy space, corporate, design space, desk, device, digital device, diverse, diversity, ebanking, employee, executive, finger, gadget, group, hand, holding, internet banking, meeting, mobile, office, online banking, online payment, overhead, partner, people, phone, room, screen, several, smartphone, staff, team, tech, technology, top, touch, wireless, workplace, electronic device, communication device, mobile phone, font"/>
          <p:cNvPicPr preferRelativeResize="0"/>
          <p:nvPr/>
        </p:nvPicPr>
        <p:blipFill rotWithShape="1">
          <a:blip r:embed="rId8">
            <a:alphaModFix/>
          </a:blip>
          <a:srcRect/>
          <a:stretch/>
        </p:blipFill>
        <p:spPr>
          <a:xfrm>
            <a:off x="8133577" y="3786047"/>
            <a:ext cx="3516990" cy="2056099"/>
          </a:xfrm>
          <a:prstGeom prst="rect">
            <a:avLst/>
          </a:prstGeom>
          <a:noFill/>
          <a:ln>
            <a:noFill/>
          </a:ln>
        </p:spPr>
      </p:pic>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335"/>
        <p:cNvGrpSpPr/>
        <p:nvPr/>
      </p:nvGrpSpPr>
      <p:grpSpPr>
        <a:xfrm>
          <a:off x="0" y="0"/>
          <a:ext cx="0" cy="0"/>
          <a:chOff x="0" y="0"/>
          <a:chExt cx="0" cy="0"/>
        </a:xfrm>
      </p:grpSpPr>
      <p:pic>
        <p:nvPicPr>
          <p:cNvPr id="336" name="Google Shape;336;p1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337" name="Google Shape;337;p1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338" name="Google Shape;338;p1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339" name="Google Shape;339;p16"/>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340" name="Google Shape;340;p1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342" name="Google Shape;342;p16"/>
          <p:cNvSpPr/>
          <p:nvPr/>
        </p:nvSpPr>
        <p:spPr>
          <a:xfrm>
            <a:off x="392401" y="1752328"/>
            <a:ext cx="7044959" cy="267761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La </a:t>
            </a:r>
            <a:r>
              <a:rPr lang="en-US" sz="2400" b="1" dirty="0" err="1">
                <a:solidFill>
                  <a:srgbClr val="404040"/>
                </a:solidFill>
                <a:latin typeface="Calibri"/>
                <a:ea typeface="Calibri"/>
                <a:cs typeface="Calibri"/>
                <a:sym typeface="Calibri"/>
              </a:rPr>
              <a:t>differenza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principale</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l'internet</a:t>
            </a:r>
            <a:r>
              <a:rPr lang="en-US" sz="2400" dirty="0">
                <a:solidFill>
                  <a:srgbClr val="404040"/>
                </a:solidFill>
                <a:latin typeface="Calibri"/>
                <a:ea typeface="Calibri"/>
                <a:cs typeface="Calibri"/>
                <a:sym typeface="Calibri"/>
              </a:rPr>
              <a:t> banking </a:t>
            </a:r>
            <a:r>
              <a:rPr lang="en-US" sz="2400" dirty="0" err="1">
                <a:solidFill>
                  <a:srgbClr val="404040"/>
                </a:solidFill>
                <a:latin typeface="Calibri"/>
                <a:ea typeface="Calibri"/>
                <a:cs typeface="Calibri"/>
                <a:sym typeface="Calibri"/>
              </a:rPr>
              <a:t>puoi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accedere</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fare </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controllare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estratti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computer o </a:t>
            </a:r>
            <a:r>
              <a:rPr lang="en-US" sz="2400" b="1" dirty="0">
                <a:solidFill>
                  <a:srgbClr val="404040"/>
                </a:solidFill>
                <a:latin typeface="Calibri"/>
                <a:ea typeface="Calibri"/>
                <a:cs typeface="Calibri"/>
                <a:sym typeface="Calibri"/>
              </a:rPr>
              <a:t>smartphone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mentre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nel</a:t>
            </a:r>
            <a:r>
              <a:rPr lang="en-US" sz="2400" dirty="0">
                <a:solidFill>
                  <a:srgbClr val="404040"/>
                </a:solidFill>
                <a:latin typeface="Calibri"/>
                <a:ea typeface="Calibri"/>
                <a:cs typeface="Calibri"/>
                <a:sym typeface="Calibri"/>
              </a:rPr>
              <a:t> banking </a:t>
            </a:r>
            <a:r>
              <a:rPr lang="en-US" sz="2400" dirty="0" err="1">
                <a:solidFill>
                  <a:srgbClr val="404040"/>
                </a:solidFill>
                <a:latin typeface="Calibri"/>
                <a:ea typeface="Calibri"/>
                <a:cs typeface="Calibri"/>
                <a:sym typeface="Calibri"/>
              </a:rPr>
              <a:t>tradizionale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devi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andare</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rispettiva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filiale</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ufficio</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operare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Clr>
                <a:srgbClr val="000000"/>
              </a:buClr>
              <a:buFont typeface="Arial"/>
              <a:buNone/>
            </a:pPr>
            <a:endParaRPr sz="2400" dirty="0">
              <a:solidFill>
                <a:srgbClr val="3F3F3F"/>
              </a:solidFill>
              <a:latin typeface="Calibri"/>
              <a:ea typeface="Calibri"/>
              <a:cs typeface="Calibri"/>
              <a:sym typeface="Calibri"/>
            </a:endParaRPr>
          </a:p>
        </p:txBody>
      </p:sp>
      <p:sp>
        <p:nvSpPr>
          <p:cNvPr id="343" name="Google Shape;343;p16"/>
          <p:cNvSpPr/>
          <p:nvPr/>
        </p:nvSpPr>
        <p:spPr>
          <a:xfrm>
            <a:off x="392401" y="4023532"/>
            <a:ext cx="7158300" cy="1569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Con la </a:t>
            </a:r>
            <a:r>
              <a:rPr lang="en-US" sz="2400" dirty="0" err="1">
                <a:solidFill>
                  <a:srgbClr val="404040"/>
                </a:solidFill>
                <a:latin typeface="Calibri"/>
                <a:ea typeface="Calibri"/>
                <a:cs typeface="Calibri"/>
                <a:sym typeface="Calibri"/>
              </a:rPr>
              <a:t>banca</a:t>
            </a:r>
            <a:r>
              <a:rPr lang="en-US" sz="2400" dirty="0">
                <a:solidFill>
                  <a:srgbClr val="404040"/>
                </a:solidFill>
                <a:latin typeface="Calibri"/>
                <a:ea typeface="Calibri"/>
                <a:cs typeface="Calibri"/>
                <a:sym typeface="Calibri"/>
              </a:rPr>
              <a:t> online </a:t>
            </a:r>
            <a:r>
              <a:rPr lang="en-US" sz="2400" dirty="0" err="1">
                <a:solidFill>
                  <a:srgbClr val="404040"/>
                </a:solidFill>
                <a:latin typeface="Calibri"/>
                <a:ea typeface="Calibri"/>
                <a:cs typeface="Calibri"/>
                <a:sym typeface="Calibri"/>
              </a:rPr>
              <a:t>puoi</a:t>
            </a:r>
            <a:r>
              <a:rPr lang="en-US" sz="2400" dirty="0">
                <a:solidFill>
                  <a:srgbClr val="404040"/>
                </a:solidFill>
                <a:latin typeface="Calibri"/>
                <a:ea typeface="Calibri"/>
                <a:cs typeface="Calibri"/>
                <a:sym typeface="Calibri"/>
              </a:rPr>
              <a:t> fare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bollette</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puoi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controllare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saldo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semplicemente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usando</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applicazioni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mobili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La </a:t>
            </a:r>
            <a:r>
              <a:rPr lang="en-US" sz="2400" dirty="0" err="1">
                <a:solidFill>
                  <a:srgbClr val="404040"/>
                </a:solidFill>
                <a:latin typeface="Calibri"/>
                <a:ea typeface="Calibri"/>
                <a:cs typeface="Calibri"/>
                <a:sym typeface="Calibri"/>
              </a:rPr>
              <a:t>banca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tradizionale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occupa</a:t>
            </a:r>
            <a:r>
              <a:rPr lang="en-US" sz="2400" dirty="0">
                <a:solidFill>
                  <a:srgbClr val="404040"/>
                </a:solidFill>
                <a:latin typeface="Calibri"/>
                <a:ea typeface="Calibri"/>
                <a:cs typeface="Calibri"/>
                <a:sym typeface="Calibri"/>
              </a:rPr>
              <a:t> di un </a:t>
            </a:r>
            <a:r>
              <a:rPr lang="en-US" sz="2400" b="1" dirty="0" err="1">
                <a:solidFill>
                  <a:srgbClr val="404040"/>
                </a:solidFill>
                <a:latin typeface="Calibri"/>
                <a:ea typeface="Calibri"/>
                <a:cs typeface="Calibri"/>
                <a:sym typeface="Calibri"/>
              </a:rPr>
              <a:t>luogo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fisico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visita</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avere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accesso</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proprio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344" name="Google Shape;344;p16"/>
          <p:cNvSpPr txBox="1"/>
          <p:nvPr/>
        </p:nvSpPr>
        <p:spPr>
          <a:xfrm>
            <a:off x="9611742" y="5406028"/>
            <a:ext cx="1864444"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345" name="Google Shape;345;p16"/>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346" name="Google Shape;346;p16"/>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347" name="Google Shape;347;p16"/>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348" name="Google Shape;348;p16"/>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1.7 Banca digitale contro Banca tradizionale</a:t>
            </a:r>
            <a:endParaRPr>
              <a:latin typeface="Calibri"/>
              <a:ea typeface="Calibri"/>
              <a:cs typeface="Calibri"/>
              <a:sym typeface="Calibri"/>
            </a:endParaRPr>
          </a:p>
        </p:txBody>
      </p:sp>
      <p:pic>
        <p:nvPicPr>
          <p:cNvPr id="349" name="Google Shape;349;p16"/>
          <p:cNvPicPr preferRelativeResize="0"/>
          <p:nvPr/>
        </p:nvPicPr>
        <p:blipFill rotWithShape="1">
          <a:blip r:embed="rId7">
            <a:alphaModFix/>
          </a:blip>
          <a:srcRect/>
          <a:stretch/>
        </p:blipFill>
        <p:spPr>
          <a:xfrm>
            <a:off x="8340332" y="1924955"/>
            <a:ext cx="3391264" cy="3398402"/>
          </a:xfrm>
          <a:prstGeom prst="rect">
            <a:avLst/>
          </a:prstGeom>
          <a:noFill/>
          <a:ln>
            <a:noFill/>
          </a:ln>
        </p:spPr>
      </p:pic>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353"/>
        <p:cNvGrpSpPr/>
        <p:nvPr/>
      </p:nvGrpSpPr>
      <p:grpSpPr>
        <a:xfrm>
          <a:off x="0" y="0"/>
          <a:ext cx="0" cy="0"/>
          <a:chOff x="0" y="0"/>
          <a:chExt cx="0" cy="0"/>
        </a:xfrm>
      </p:grpSpPr>
      <p:pic>
        <p:nvPicPr>
          <p:cNvPr id="354" name="Google Shape;354;p17"/>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355" name="Google Shape;355;p17"/>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356" name="Google Shape;356;p17"/>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357" name="Google Shape;357;p17"/>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358" name="Google Shape;358;p17"/>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360" name="Google Shape;360;p17"/>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361" name="Google Shape;361;p17"/>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362" name="Google Shape;362;p17"/>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363" name="Google Shape;363;p17"/>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1.7 Banca digitale vs Banca tradizionale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graphicFrame>
        <p:nvGraphicFramePr>
          <p:cNvPr id="364" name="Google Shape;364;p17"/>
          <p:cNvGraphicFramePr/>
          <p:nvPr>
            <p:extLst>
              <p:ext uri="{D42A27DB-BD31-4B8C-83A1-F6EECF244321}">
                <p14:modId xmlns:p14="http://schemas.microsoft.com/office/powerpoint/2010/main" val="1387067982"/>
              </p:ext>
            </p:extLst>
          </p:nvPr>
        </p:nvGraphicFramePr>
        <p:xfrm>
          <a:off x="853164" y="1783075"/>
          <a:ext cx="9855750" cy="3456750"/>
        </p:xfrm>
        <a:graphic>
          <a:graphicData uri="http://schemas.openxmlformats.org/drawingml/2006/table">
            <a:tbl>
              <a:tblPr>
                <a:noFill/>
                <a:tableStyleId>{F06877E7-F0A4-472A-958B-391F70D71061}</a:tableStyleId>
              </a:tblPr>
              <a:tblGrid>
                <a:gridCol w="2834650">
                  <a:extLst>
                    <a:ext uri="{9D8B030D-6E8A-4147-A177-3AD203B41FA5}">
                      <a16:colId xmlns:a16="http://schemas.microsoft.com/office/drawing/2014/main" val="20000"/>
                    </a:ext>
                  </a:extLst>
                </a:gridCol>
                <a:gridCol w="3218050">
                  <a:extLst>
                    <a:ext uri="{9D8B030D-6E8A-4147-A177-3AD203B41FA5}">
                      <a16:colId xmlns:a16="http://schemas.microsoft.com/office/drawing/2014/main" val="20001"/>
                    </a:ext>
                  </a:extLst>
                </a:gridCol>
                <a:gridCol w="3803050">
                  <a:extLst>
                    <a:ext uri="{9D8B030D-6E8A-4147-A177-3AD203B41FA5}">
                      <a16:colId xmlns:a16="http://schemas.microsoft.com/office/drawing/2014/main" val="20002"/>
                    </a:ext>
                  </a:extLst>
                </a:gridCol>
              </a:tblGrid>
              <a:tr h="530650">
                <a:tc>
                  <a:txBody>
                    <a:bodyPr/>
                    <a:lstStyle/>
                    <a:p>
                      <a:pPr marL="0" marR="0" lvl="0" indent="0" algn="ctr" rtl="0">
                        <a:lnSpc>
                          <a:spcPct val="100000"/>
                        </a:lnSpc>
                        <a:spcBef>
                          <a:spcPts val="0"/>
                        </a:spcBef>
                        <a:spcAft>
                          <a:spcPts val="0"/>
                        </a:spcAft>
                        <a:buNone/>
                      </a:pPr>
                      <a:r>
                        <a:rPr lang="it-IT" sz="2200" b="1" i="1" u="none" strike="noStrike" cap="none" noProof="0" dirty="0">
                          <a:solidFill>
                            <a:schemeClr val="tx1"/>
                          </a:solidFill>
                          <a:latin typeface="Calibri"/>
                          <a:ea typeface="Calibri"/>
                          <a:cs typeface="Calibri"/>
                          <a:sym typeface="Calibri"/>
                        </a:rPr>
                        <a:t>Parametro di confronto</a:t>
                      </a:r>
                      <a:endParaRPr lang="it-IT" sz="2200" b="1" u="none" strike="noStrike" cap="none" noProof="0"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B8357"/>
                    </a:solidFill>
                  </a:tcPr>
                </a:tc>
                <a:tc>
                  <a:txBody>
                    <a:bodyPr/>
                    <a:lstStyle/>
                    <a:p>
                      <a:pPr marL="0" marR="0" lvl="0" indent="0" algn="ctr" rtl="0">
                        <a:lnSpc>
                          <a:spcPct val="100000"/>
                        </a:lnSpc>
                        <a:spcBef>
                          <a:spcPts val="0"/>
                        </a:spcBef>
                        <a:spcAft>
                          <a:spcPts val="0"/>
                        </a:spcAft>
                        <a:buNone/>
                      </a:pPr>
                      <a:r>
                        <a:rPr lang="it-IT" sz="2200" b="1" i="0" u="none" strike="noStrike" cap="none" noProof="0" dirty="0">
                          <a:solidFill>
                            <a:schemeClr val="tx1"/>
                          </a:solidFill>
                          <a:latin typeface="Calibri"/>
                          <a:ea typeface="Calibri"/>
                          <a:cs typeface="Calibri"/>
                          <a:sym typeface="Calibri"/>
                        </a:rPr>
                        <a:t>Nuova Banca</a:t>
                      </a: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B8357"/>
                    </a:solidFill>
                  </a:tcPr>
                </a:tc>
                <a:tc>
                  <a:txBody>
                    <a:bodyPr/>
                    <a:lstStyle/>
                    <a:p>
                      <a:pPr marL="0" marR="0" lvl="0" indent="0" algn="ctr" rtl="0">
                        <a:lnSpc>
                          <a:spcPct val="100000"/>
                        </a:lnSpc>
                        <a:spcBef>
                          <a:spcPts val="0"/>
                        </a:spcBef>
                        <a:spcAft>
                          <a:spcPts val="0"/>
                        </a:spcAft>
                        <a:buNone/>
                      </a:pPr>
                      <a:r>
                        <a:rPr lang="it-IT" sz="2200" b="1" i="0" u="none" strike="noStrike" cap="none" noProof="0" dirty="0">
                          <a:solidFill>
                            <a:schemeClr val="tx1"/>
                          </a:solidFill>
                          <a:latin typeface="Calibri"/>
                          <a:ea typeface="Calibri"/>
                          <a:cs typeface="Calibri"/>
                          <a:sym typeface="Calibri"/>
                        </a:rPr>
                        <a:t>Vecchia Banca</a:t>
                      </a: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B8357"/>
                    </a:solidFill>
                  </a:tcPr>
                </a:tc>
                <a:extLst>
                  <a:ext uri="{0D108BD9-81ED-4DB2-BD59-A6C34878D82A}">
                    <a16:rowId xmlns:a16="http://schemas.microsoft.com/office/drawing/2014/main" val="10000"/>
                  </a:ext>
                </a:extLst>
              </a:tr>
              <a:tr h="795950">
                <a:tc>
                  <a:txBody>
                    <a:bodyPr/>
                    <a:lstStyle/>
                    <a:p>
                      <a:pPr marL="0" marR="0" lvl="0" indent="0" algn="ctr" rtl="0">
                        <a:lnSpc>
                          <a:spcPct val="100000"/>
                        </a:lnSpc>
                        <a:spcBef>
                          <a:spcPts val="0"/>
                        </a:spcBef>
                        <a:spcAft>
                          <a:spcPts val="0"/>
                        </a:spcAft>
                        <a:buNone/>
                      </a:pPr>
                      <a:r>
                        <a:rPr lang="it-IT" sz="2200" b="1" i="0" u="none" strike="noStrike" cap="none" noProof="0" dirty="0">
                          <a:solidFill>
                            <a:schemeClr val="tx1"/>
                          </a:solidFill>
                          <a:latin typeface="Calibri"/>
                          <a:ea typeface="Calibri"/>
                          <a:cs typeface="Calibri"/>
                          <a:sym typeface="Calibri"/>
                        </a:rPr>
                        <a:t>Contatto</a:t>
                      </a: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B8357"/>
                    </a:solidFill>
                  </a:tcPr>
                </a:tc>
                <a:tc>
                  <a:txBody>
                    <a:bodyPr/>
                    <a:lstStyle/>
                    <a:p>
                      <a:pPr marL="0" marR="0" lvl="0" indent="0" algn="ctr" rtl="0">
                        <a:lnSpc>
                          <a:spcPct val="100000"/>
                        </a:lnSpc>
                        <a:spcBef>
                          <a:spcPts val="0"/>
                        </a:spcBef>
                        <a:spcAft>
                          <a:spcPts val="0"/>
                        </a:spcAft>
                        <a:buNone/>
                      </a:pPr>
                      <a:r>
                        <a:rPr lang="it-IT" sz="2000" u="none" strike="noStrike" cap="none" noProof="0" dirty="0">
                          <a:solidFill>
                            <a:srgbClr val="262626"/>
                          </a:solidFill>
                          <a:latin typeface="Calibri"/>
                          <a:ea typeface="Calibri"/>
                          <a:cs typeface="Calibri"/>
                          <a:sym typeface="Calibri"/>
                        </a:rPr>
                        <a:t>I clienti possono avere solo contatti elettronici o online.</a:t>
                      </a:r>
                      <a:endParaRPr lang="it-IT" sz="2000" u="none" strike="noStrike" cap="none" noProof="0" dirty="0">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B4874A"/>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B4874A"/>
                      </a:solidFill>
                      <a:prstDash val="solid"/>
                      <a:round/>
                      <a:headEnd type="none" w="sm" len="sm"/>
                      <a:tailEnd type="none" w="sm" len="sm"/>
                    </a:lnB>
                    <a:solidFill>
                      <a:srgbClr val="EFECE9"/>
                    </a:solidFill>
                  </a:tcPr>
                </a:tc>
                <a:tc>
                  <a:txBody>
                    <a:bodyPr/>
                    <a:lstStyle/>
                    <a:p>
                      <a:pPr marL="0" marR="0" lvl="0" indent="0" algn="ctr" rtl="0">
                        <a:lnSpc>
                          <a:spcPct val="100000"/>
                        </a:lnSpc>
                        <a:spcBef>
                          <a:spcPts val="0"/>
                        </a:spcBef>
                        <a:spcAft>
                          <a:spcPts val="0"/>
                        </a:spcAft>
                        <a:buNone/>
                      </a:pPr>
                      <a:r>
                        <a:rPr lang="it-IT" sz="2000" u="none" strike="noStrike" cap="none" noProof="0" dirty="0">
                          <a:solidFill>
                            <a:srgbClr val="262626"/>
                          </a:solidFill>
                          <a:latin typeface="Calibri"/>
                          <a:ea typeface="Calibri"/>
                          <a:cs typeface="Calibri"/>
                          <a:sym typeface="Calibri"/>
                        </a:rPr>
                        <a:t>I clienti possono avere una comunicazione diretta faccia a faccia con i loro banchieri.</a:t>
                      </a:r>
                      <a:endParaRPr lang="it-IT" sz="2000" u="none" strike="noStrike" cap="none" noProof="0" dirty="0">
                        <a:latin typeface="Calibri"/>
                        <a:ea typeface="Calibri"/>
                        <a:cs typeface="Calibri"/>
                        <a:sym typeface="Calibri"/>
                      </a:endParaRPr>
                    </a:p>
                  </a:txBody>
                  <a:tcPr marL="6125" marR="6125" marT="45725" marB="45725" anchor="ctr">
                    <a:lnL w="12225" cap="flat" cmpd="sng">
                      <a:solidFill>
                        <a:srgbClr val="B4874A"/>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B4874A"/>
                      </a:solidFill>
                      <a:prstDash val="solid"/>
                      <a:round/>
                      <a:headEnd type="none" w="sm" len="sm"/>
                      <a:tailEnd type="none" w="sm" len="sm"/>
                    </a:lnB>
                    <a:solidFill>
                      <a:srgbClr val="EFECE9"/>
                    </a:solidFill>
                  </a:tcPr>
                </a:tc>
                <a:extLst>
                  <a:ext uri="{0D108BD9-81ED-4DB2-BD59-A6C34878D82A}">
                    <a16:rowId xmlns:a16="http://schemas.microsoft.com/office/drawing/2014/main" val="10001"/>
                  </a:ext>
                </a:extLst>
              </a:tr>
              <a:tr h="1591925">
                <a:tc>
                  <a:txBody>
                    <a:bodyPr/>
                    <a:lstStyle/>
                    <a:p>
                      <a:pPr marL="0" marR="0" lvl="0" indent="0" algn="ctr" rtl="0">
                        <a:lnSpc>
                          <a:spcPct val="100000"/>
                        </a:lnSpc>
                        <a:spcBef>
                          <a:spcPts val="0"/>
                        </a:spcBef>
                        <a:spcAft>
                          <a:spcPts val="0"/>
                        </a:spcAft>
                        <a:buNone/>
                      </a:pPr>
                      <a:r>
                        <a:rPr lang="it-IT" sz="2200" b="1" i="0" u="none" strike="noStrike" cap="none" noProof="0" dirty="0">
                          <a:solidFill>
                            <a:schemeClr val="tx1"/>
                          </a:solidFill>
                          <a:latin typeface="Calibri"/>
                          <a:ea typeface="Calibri"/>
                          <a:cs typeface="Calibri"/>
                          <a:sym typeface="Calibri"/>
                        </a:rPr>
                        <a:t>Assistenza Clienti</a:t>
                      </a: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B8357"/>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it-IT" sz="2000" noProof="0" dirty="0">
                          <a:solidFill>
                            <a:srgbClr val="262626"/>
                          </a:solidFill>
                          <a:latin typeface="Calibri"/>
                          <a:ea typeface="Calibri"/>
                          <a:cs typeface="Calibri"/>
                          <a:sym typeface="Calibri"/>
                        </a:rPr>
                        <a:t>I clienti della banca non devono stare in fila per eseguire le loro operazioni bancarie.</a:t>
                      </a:r>
                    </a:p>
                  </a:txBody>
                  <a:tcPr marL="6125" marR="6125" marT="45725" marB="45725" anchor="ctr">
                    <a:lnL w="12225" cap="flat" cmpd="sng">
                      <a:solidFill>
                        <a:srgbClr val="FFFFFF"/>
                      </a:solidFill>
                      <a:prstDash val="solid"/>
                      <a:round/>
                      <a:headEnd type="none" w="sm" len="sm"/>
                      <a:tailEnd type="none" w="sm" len="sm"/>
                    </a:lnL>
                    <a:lnR w="12225" cap="flat" cmpd="sng">
                      <a:solidFill>
                        <a:srgbClr val="B4874A"/>
                      </a:solidFill>
                      <a:prstDash val="solid"/>
                      <a:round/>
                      <a:headEnd type="none" w="sm" len="sm"/>
                      <a:tailEnd type="none" w="sm" len="sm"/>
                    </a:lnR>
                    <a:lnT w="12225" cap="flat" cmpd="sng">
                      <a:solidFill>
                        <a:srgbClr val="B4874A"/>
                      </a:solidFill>
                      <a:prstDash val="solid"/>
                      <a:round/>
                      <a:headEnd type="none" w="sm" len="sm"/>
                      <a:tailEnd type="none" w="sm" len="sm"/>
                    </a:lnT>
                    <a:lnB w="12225" cap="flat" cmpd="sng">
                      <a:solidFill>
                        <a:srgbClr val="FFFFFF"/>
                      </a:solidFill>
                      <a:prstDash val="solid"/>
                      <a:round/>
                      <a:headEnd type="none" w="sm" len="sm"/>
                      <a:tailEnd type="none" w="sm" len="sm"/>
                    </a:lnB>
                    <a:solidFill>
                      <a:srgbClr val="EFECE9"/>
                    </a:solidFill>
                  </a:tcPr>
                </a:tc>
                <a:tc>
                  <a:txBody>
                    <a:bodyPr/>
                    <a:lstStyle/>
                    <a:p>
                      <a:pPr marL="0" marR="0" lvl="0" indent="0" algn="ctr" rtl="0">
                        <a:lnSpc>
                          <a:spcPct val="100000"/>
                        </a:lnSpc>
                        <a:spcBef>
                          <a:spcPts val="0"/>
                        </a:spcBef>
                        <a:spcAft>
                          <a:spcPts val="0"/>
                        </a:spcAft>
                        <a:buNone/>
                      </a:pPr>
                      <a:r>
                        <a:rPr lang="it-IT" sz="2000" u="none" strike="noStrike" cap="none" noProof="0" dirty="0">
                          <a:solidFill>
                            <a:srgbClr val="262626"/>
                          </a:solidFill>
                          <a:latin typeface="Calibri"/>
                          <a:ea typeface="Calibri"/>
                          <a:cs typeface="Calibri"/>
                          <a:sym typeface="Calibri"/>
                        </a:rPr>
                        <a:t>Gli impiegati e i membri del personale della banca possono assistere solo un numero limitato di clienti. E i clienti devono stare in fila per eseguire le loro operazioni bancarie.</a:t>
                      </a:r>
                      <a:endParaRPr lang="it-IT" sz="2000" u="none" strike="noStrike" cap="none" noProof="0" dirty="0">
                        <a:latin typeface="Calibri"/>
                        <a:ea typeface="Calibri"/>
                        <a:cs typeface="Calibri"/>
                        <a:sym typeface="Calibri"/>
                      </a:endParaRPr>
                    </a:p>
                  </a:txBody>
                  <a:tcPr marL="6125" marR="6125" marT="45725" marB="45725" anchor="ctr">
                    <a:lnL w="12225" cap="flat" cmpd="sng">
                      <a:solidFill>
                        <a:srgbClr val="B4874A"/>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B4874A"/>
                      </a:solidFill>
                      <a:prstDash val="solid"/>
                      <a:round/>
                      <a:headEnd type="none" w="sm" len="sm"/>
                      <a:tailEnd type="none" w="sm" len="sm"/>
                    </a:lnT>
                    <a:lnB w="12225" cap="flat" cmpd="sng">
                      <a:solidFill>
                        <a:srgbClr val="FFFFFF"/>
                      </a:solidFill>
                      <a:prstDash val="solid"/>
                      <a:round/>
                      <a:headEnd type="none" w="sm" len="sm"/>
                      <a:tailEnd type="none" w="sm" len="sm"/>
                    </a:lnB>
                    <a:solidFill>
                      <a:srgbClr val="EFECE9"/>
                    </a:solidFill>
                  </a:tcPr>
                </a:tc>
                <a:extLst>
                  <a:ext uri="{0D108BD9-81ED-4DB2-BD59-A6C34878D82A}">
                    <a16:rowId xmlns:a16="http://schemas.microsoft.com/office/drawing/2014/main" val="10002"/>
                  </a:ext>
                </a:extLst>
              </a:tr>
            </a:tbl>
          </a:graphicData>
        </a:graphic>
      </p:graphicFrame>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368"/>
        <p:cNvGrpSpPr/>
        <p:nvPr/>
      </p:nvGrpSpPr>
      <p:grpSpPr>
        <a:xfrm>
          <a:off x="0" y="0"/>
          <a:ext cx="0" cy="0"/>
          <a:chOff x="0" y="0"/>
          <a:chExt cx="0" cy="0"/>
        </a:xfrm>
      </p:grpSpPr>
      <p:pic>
        <p:nvPicPr>
          <p:cNvPr id="369" name="Google Shape;369;p18"/>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370" name="Google Shape;370;p18"/>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371" name="Google Shape;371;p18"/>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372" name="Google Shape;372;p18"/>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373" name="Google Shape;373;p18"/>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375" name="Google Shape;375;p18"/>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376" name="Google Shape;376;p18"/>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377" name="Google Shape;377;p18"/>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378" name="Google Shape;378;p18"/>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1.7 Banca digitale vs Banca tradizionale</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b="1">
              <a:solidFill>
                <a:srgbClr val="3F3F3F"/>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graphicFrame>
        <p:nvGraphicFramePr>
          <p:cNvPr id="379" name="Google Shape;379;p18"/>
          <p:cNvGraphicFramePr/>
          <p:nvPr>
            <p:extLst>
              <p:ext uri="{D42A27DB-BD31-4B8C-83A1-F6EECF244321}">
                <p14:modId xmlns:p14="http://schemas.microsoft.com/office/powerpoint/2010/main" val="3817776784"/>
              </p:ext>
            </p:extLst>
          </p:nvPr>
        </p:nvGraphicFramePr>
        <p:xfrm>
          <a:off x="733507" y="1745428"/>
          <a:ext cx="10740225" cy="4365025"/>
        </p:xfrm>
        <a:graphic>
          <a:graphicData uri="http://schemas.openxmlformats.org/drawingml/2006/table">
            <a:tbl>
              <a:tblPr>
                <a:noFill/>
                <a:tableStyleId>{F06877E7-F0A4-472A-958B-391F70D71061}</a:tableStyleId>
              </a:tblPr>
              <a:tblGrid>
                <a:gridCol w="3088800">
                  <a:extLst>
                    <a:ext uri="{9D8B030D-6E8A-4147-A177-3AD203B41FA5}">
                      <a16:colId xmlns:a16="http://schemas.microsoft.com/office/drawing/2014/main" val="20000"/>
                    </a:ext>
                  </a:extLst>
                </a:gridCol>
                <a:gridCol w="3506750">
                  <a:extLst>
                    <a:ext uri="{9D8B030D-6E8A-4147-A177-3AD203B41FA5}">
                      <a16:colId xmlns:a16="http://schemas.microsoft.com/office/drawing/2014/main" val="20001"/>
                    </a:ext>
                  </a:extLst>
                </a:gridCol>
                <a:gridCol w="4144675">
                  <a:extLst>
                    <a:ext uri="{9D8B030D-6E8A-4147-A177-3AD203B41FA5}">
                      <a16:colId xmlns:a16="http://schemas.microsoft.com/office/drawing/2014/main" val="20002"/>
                    </a:ext>
                  </a:extLst>
                </a:gridCol>
              </a:tblGrid>
              <a:tr h="433075">
                <a:tc>
                  <a:txBody>
                    <a:bodyPr/>
                    <a:lstStyle/>
                    <a:p>
                      <a:pPr marL="0" marR="0" lvl="0" indent="0" algn="ctr" rtl="0">
                        <a:lnSpc>
                          <a:spcPct val="100000"/>
                        </a:lnSpc>
                        <a:spcBef>
                          <a:spcPts val="0"/>
                        </a:spcBef>
                        <a:spcAft>
                          <a:spcPts val="0"/>
                        </a:spcAft>
                        <a:buNone/>
                      </a:pPr>
                      <a:r>
                        <a:rPr lang="en-US" sz="2000" b="1" i="1" u="none" strike="noStrike" cap="none" dirty="0" err="1">
                          <a:solidFill>
                            <a:schemeClr val="tx1"/>
                          </a:solidFill>
                          <a:latin typeface="Calibri"/>
                          <a:ea typeface="Calibri"/>
                          <a:cs typeface="Calibri"/>
                          <a:sym typeface="Calibri"/>
                        </a:rPr>
                        <a:t>Parametro</a:t>
                      </a:r>
                      <a:r>
                        <a:rPr lang="en-US" sz="2000" b="1" i="1" u="none" strike="noStrike" cap="none" dirty="0">
                          <a:solidFill>
                            <a:schemeClr val="tx1"/>
                          </a:solidFill>
                          <a:latin typeface="Calibri"/>
                          <a:ea typeface="Calibri"/>
                          <a:cs typeface="Calibri"/>
                          <a:sym typeface="Calibri"/>
                        </a:rPr>
                        <a:t> di </a:t>
                      </a:r>
                      <a:r>
                        <a:rPr lang="en-US" sz="2000" b="1" i="1" u="none" strike="noStrike" cap="none" dirty="0" err="1">
                          <a:solidFill>
                            <a:schemeClr val="tx1"/>
                          </a:solidFill>
                          <a:latin typeface="Calibri"/>
                          <a:ea typeface="Calibri"/>
                          <a:cs typeface="Calibri"/>
                          <a:sym typeface="Calibri"/>
                        </a:rPr>
                        <a:t>confronto</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6F7B63"/>
                      </a:solidFill>
                      <a:prstDash val="solid"/>
                      <a:round/>
                      <a:headEnd type="none" w="sm" len="sm"/>
                      <a:tailEnd type="none" w="sm" len="sm"/>
                    </a:lnB>
                    <a:solidFill>
                      <a:srgbClr val="94A088"/>
                    </a:solidFill>
                  </a:tcPr>
                </a:tc>
                <a:tc>
                  <a:txBody>
                    <a:bodyPr/>
                    <a:lstStyle/>
                    <a:p>
                      <a:pPr marL="0" marR="0" lvl="0" indent="0" algn="ctr" rtl="0">
                        <a:lnSpc>
                          <a:spcPct val="100000"/>
                        </a:lnSpc>
                        <a:spcBef>
                          <a:spcPts val="0"/>
                        </a:spcBef>
                        <a:spcAft>
                          <a:spcPts val="0"/>
                        </a:spcAft>
                        <a:buNone/>
                      </a:pPr>
                      <a:r>
                        <a:rPr lang="en-US" sz="2000" b="1" u="none" strike="noStrike" cap="none" dirty="0">
                          <a:solidFill>
                            <a:schemeClr val="tx1"/>
                          </a:solidFill>
                          <a:latin typeface="Calibri"/>
                          <a:ea typeface="Calibri"/>
                          <a:cs typeface="Calibri"/>
                          <a:sym typeface="Calibri"/>
                        </a:rPr>
                        <a:t>Nuova Banca</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6F7B63"/>
                      </a:solidFill>
                      <a:prstDash val="solid"/>
                      <a:round/>
                      <a:headEnd type="none" w="sm" len="sm"/>
                      <a:tailEnd type="none" w="sm" len="sm"/>
                    </a:lnB>
                    <a:solidFill>
                      <a:srgbClr val="94A088"/>
                    </a:solidFill>
                  </a:tcPr>
                </a:tc>
                <a:tc>
                  <a:txBody>
                    <a:bodyPr/>
                    <a:lstStyle/>
                    <a:p>
                      <a:pPr marL="0" marR="0" lvl="0" indent="0" algn="ctr" rtl="0">
                        <a:lnSpc>
                          <a:spcPct val="100000"/>
                        </a:lnSpc>
                        <a:spcBef>
                          <a:spcPts val="0"/>
                        </a:spcBef>
                        <a:spcAft>
                          <a:spcPts val="0"/>
                        </a:spcAft>
                        <a:buNone/>
                      </a:pPr>
                      <a:r>
                        <a:rPr lang="en-US" sz="2000" b="1" u="none" strike="noStrike" cap="none" dirty="0" err="1">
                          <a:solidFill>
                            <a:schemeClr val="tx1"/>
                          </a:solidFill>
                          <a:latin typeface="Calibri"/>
                          <a:ea typeface="Calibri"/>
                          <a:cs typeface="Calibri"/>
                          <a:sym typeface="Calibri"/>
                        </a:rPr>
                        <a:t>Vecchia</a:t>
                      </a:r>
                      <a:r>
                        <a:rPr lang="en-US" sz="2000" b="1" u="none" strike="noStrike" cap="none" dirty="0">
                          <a:solidFill>
                            <a:schemeClr val="tx1"/>
                          </a:solidFill>
                          <a:latin typeface="Calibri"/>
                          <a:ea typeface="Calibri"/>
                          <a:cs typeface="Calibri"/>
                          <a:sym typeface="Calibri"/>
                        </a:rPr>
                        <a:t> Banca</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6F7B63"/>
                      </a:solidFill>
                      <a:prstDash val="solid"/>
                      <a:round/>
                      <a:headEnd type="none" w="sm" len="sm"/>
                      <a:tailEnd type="none" w="sm" len="sm"/>
                    </a:lnB>
                    <a:solidFill>
                      <a:srgbClr val="94A088"/>
                    </a:solidFill>
                  </a:tcPr>
                </a:tc>
                <a:extLst>
                  <a:ext uri="{0D108BD9-81ED-4DB2-BD59-A6C34878D82A}">
                    <a16:rowId xmlns:a16="http://schemas.microsoft.com/office/drawing/2014/main" val="10000"/>
                  </a:ext>
                </a:extLst>
              </a:tr>
              <a:tr h="943550">
                <a:tc>
                  <a:txBody>
                    <a:bodyPr/>
                    <a:lstStyle/>
                    <a:p>
                      <a:pPr marL="0" marR="0" lvl="0" indent="0" algn="ctr" rtl="0">
                        <a:lnSpc>
                          <a:spcPct val="100000"/>
                        </a:lnSpc>
                        <a:spcBef>
                          <a:spcPts val="0"/>
                        </a:spcBef>
                        <a:spcAft>
                          <a:spcPts val="0"/>
                        </a:spcAft>
                        <a:buNone/>
                      </a:pPr>
                      <a:r>
                        <a:rPr lang="en-US" sz="2000" b="1" u="none" strike="noStrike" cap="none" dirty="0" err="1">
                          <a:solidFill>
                            <a:schemeClr val="tx1"/>
                          </a:solidFill>
                          <a:latin typeface="Calibri"/>
                          <a:ea typeface="Calibri"/>
                          <a:cs typeface="Calibri"/>
                          <a:sym typeface="Calibri"/>
                        </a:rPr>
                        <a:t>Costi</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FFFFFF"/>
                      </a:solidFill>
                      <a:prstDash val="solid"/>
                      <a:round/>
                      <a:headEnd type="none" w="sm" len="sm"/>
                      <a:tailEnd type="none" w="sm" len="sm"/>
                    </a:lnB>
                    <a:solidFill>
                      <a:srgbClr val="94A088"/>
                    </a:solidFill>
                  </a:tcPr>
                </a:tc>
                <a:tc>
                  <a:txBody>
                    <a:bodyPr/>
                    <a:lstStyle/>
                    <a:p>
                      <a:pPr marL="0" marR="0" lvl="0" indent="0" algn="ctr" rtl="0">
                        <a:lnSpc>
                          <a:spcPct val="100000"/>
                        </a:lnSpc>
                        <a:spcBef>
                          <a:spcPts val="0"/>
                        </a:spcBef>
                        <a:spcAft>
                          <a:spcPts val="0"/>
                        </a:spcAft>
                        <a:buNone/>
                      </a:pPr>
                      <a:r>
                        <a:rPr lang="en-US" sz="2000" u="none" strike="noStrike" cap="none" dirty="0">
                          <a:solidFill>
                            <a:srgbClr val="262626"/>
                          </a:solidFill>
                          <a:latin typeface="Calibri"/>
                          <a:ea typeface="Calibri"/>
                          <a:cs typeface="Calibri"/>
                          <a:sym typeface="Calibri"/>
                        </a:rPr>
                        <a:t>Non ci </a:t>
                      </a:r>
                      <a:r>
                        <a:rPr lang="en-US" sz="2000" u="none" strike="noStrike" cap="none" dirty="0" err="1">
                          <a:solidFill>
                            <a:srgbClr val="262626"/>
                          </a:solidFill>
                          <a:latin typeface="Calibri"/>
                          <a:ea typeface="Calibri"/>
                          <a:cs typeface="Calibri"/>
                          <a:sym typeface="Calibri"/>
                        </a:rPr>
                        <a:t>sono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costi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nell'internet</a:t>
                      </a:r>
                      <a:r>
                        <a:rPr lang="en-US" sz="2000" u="none" strike="noStrike" cap="none" dirty="0">
                          <a:solidFill>
                            <a:srgbClr val="262626"/>
                          </a:solidFill>
                          <a:latin typeface="Calibri"/>
                          <a:ea typeface="Calibri"/>
                          <a:cs typeface="Calibri"/>
                          <a:sym typeface="Calibri"/>
                        </a:rPr>
                        <a:t> banking </a:t>
                      </a:r>
                      <a:r>
                        <a:rPr lang="en-US" sz="2000" u="none" strike="noStrike" cap="none" dirty="0" err="1">
                          <a:solidFill>
                            <a:srgbClr val="262626"/>
                          </a:solidFill>
                          <a:latin typeface="Calibri"/>
                          <a:ea typeface="Calibri"/>
                          <a:cs typeface="Calibri"/>
                          <a:sym typeface="Calibri"/>
                        </a:rPr>
                        <a:t>perché</a:t>
                      </a:r>
                      <a:r>
                        <a:rPr lang="en-US" sz="2000" u="none" strike="noStrike" cap="none" dirty="0">
                          <a:solidFill>
                            <a:srgbClr val="262626"/>
                          </a:solidFill>
                          <a:latin typeface="Calibri"/>
                          <a:ea typeface="Calibri"/>
                          <a:cs typeface="Calibri"/>
                          <a:sym typeface="Calibri"/>
                        </a:rPr>
                        <a:t> non </a:t>
                      </a:r>
                      <a:r>
                        <a:rPr lang="en-US" sz="2000" u="none" strike="noStrike" cap="none" dirty="0" err="1">
                          <a:solidFill>
                            <a:srgbClr val="262626"/>
                          </a:solidFill>
                          <a:latin typeface="Calibri"/>
                          <a:ea typeface="Calibri"/>
                          <a:cs typeface="Calibri"/>
                          <a:sym typeface="Calibri"/>
                        </a:rPr>
                        <a:t>hanno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u</a:t>
                      </a:r>
                      <a:r>
                        <a:rPr lang="en-US" sz="2000" dirty="0" err="1">
                          <a:solidFill>
                            <a:srgbClr val="262626"/>
                          </a:solidFill>
                          <a:latin typeface="Calibri"/>
                          <a:ea typeface="Calibri"/>
                          <a:cs typeface="Calibri"/>
                          <a:sym typeface="Calibri"/>
                        </a:rPr>
                        <a:t>na</a:t>
                      </a:r>
                      <a:r>
                        <a:rPr lang="en-US" sz="2000" dirty="0">
                          <a:solidFill>
                            <a:srgbClr val="262626"/>
                          </a:solidFill>
                          <a:latin typeface="Calibri"/>
                          <a:ea typeface="Calibri"/>
                          <a:cs typeface="Calibri"/>
                          <a:sym typeface="Calibri"/>
                        </a:rPr>
                        <a:t> </a:t>
                      </a:r>
                      <a:r>
                        <a:rPr lang="en-US" sz="2000" dirty="0" err="1">
                          <a:solidFill>
                            <a:srgbClr val="262626"/>
                          </a:solidFill>
                          <a:latin typeface="Calibri"/>
                          <a:ea typeface="Calibri"/>
                          <a:cs typeface="Calibri"/>
                          <a:sym typeface="Calibri"/>
                        </a:rPr>
                        <a:t>presenza</a:t>
                      </a:r>
                      <a:r>
                        <a:rPr lang="en-US" sz="2000"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fisic</a:t>
                      </a:r>
                      <a:r>
                        <a:rPr lang="en-US" sz="2000" dirty="0" err="1">
                          <a:solidFill>
                            <a:srgbClr val="262626"/>
                          </a:solidFill>
                          <a:latin typeface="Calibri"/>
                          <a:ea typeface="Calibri"/>
                          <a:cs typeface="Calibri"/>
                          <a:sym typeface="Calibri"/>
                        </a:rPr>
                        <a:t>a</a:t>
                      </a:r>
                      <a:r>
                        <a:rPr lang="en-US" sz="2000" u="none" strike="noStrike" cap="none" dirty="0">
                          <a:solidFill>
                            <a:srgbClr val="262626"/>
                          </a:solidFill>
                          <a:latin typeface="Calibri"/>
                          <a:ea typeface="Calibri"/>
                          <a:cs typeface="Calibri"/>
                          <a:sym typeface="Calibri"/>
                        </a:rPr>
                        <a:t>.</a:t>
                      </a:r>
                      <a:endParaRPr sz="2000" u="none" strike="noStrike" cap="none" dirty="0">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6F7B63"/>
                      </a:solidFill>
                      <a:prstDash val="solid"/>
                      <a:round/>
                      <a:headEnd type="none" w="sm" len="sm"/>
                      <a:tailEnd type="none" w="sm" len="sm"/>
                    </a:lnB>
                    <a:solidFill>
                      <a:srgbClr val="EEEFED"/>
                    </a:solidFill>
                  </a:tcPr>
                </a:tc>
                <a:tc>
                  <a:txBody>
                    <a:bodyPr/>
                    <a:lstStyle/>
                    <a:p>
                      <a:pPr marL="0" marR="0" lvl="0" indent="0" algn="ctr" rtl="0">
                        <a:lnSpc>
                          <a:spcPct val="100000"/>
                        </a:lnSpc>
                        <a:spcBef>
                          <a:spcPts val="0"/>
                        </a:spcBef>
                        <a:spcAft>
                          <a:spcPts val="0"/>
                        </a:spcAft>
                        <a:buNone/>
                      </a:pPr>
                      <a:r>
                        <a:rPr lang="en-US" sz="2000" u="none" strike="noStrike" cap="none">
                          <a:solidFill>
                            <a:srgbClr val="262626"/>
                          </a:solidFill>
                          <a:latin typeface="Calibri"/>
                          <a:ea typeface="Calibri"/>
                          <a:cs typeface="Calibri"/>
                          <a:sym typeface="Calibri"/>
                        </a:rPr>
                        <a:t>Ci sono molti costi operativi e fissi che vengono sostenuti dalle banche tradizionali.</a:t>
                      </a:r>
                      <a:endParaRPr sz="2000" u="none" strike="noStrike" cap="none">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6F7B63"/>
                      </a:solidFill>
                      <a:prstDash val="solid"/>
                      <a:round/>
                      <a:headEnd type="none" w="sm" len="sm"/>
                      <a:tailEnd type="none" w="sm" len="sm"/>
                    </a:lnB>
                    <a:solidFill>
                      <a:srgbClr val="EEEFED"/>
                    </a:solidFill>
                  </a:tcPr>
                </a:tc>
                <a:extLst>
                  <a:ext uri="{0D108BD9-81ED-4DB2-BD59-A6C34878D82A}">
                    <a16:rowId xmlns:a16="http://schemas.microsoft.com/office/drawing/2014/main" val="10001"/>
                  </a:ext>
                </a:extLst>
              </a:tr>
              <a:tr h="943540">
                <a:tc>
                  <a:txBody>
                    <a:bodyPr/>
                    <a:lstStyle/>
                    <a:p>
                      <a:pPr marL="0" marR="0" lvl="0" indent="0" algn="ctr" rtl="0">
                        <a:lnSpc>
                          <a:spcPct val="100000"/>
                        </a:lnSpc>
                        <a:spcBef>
                          <a:spcPts val="0"/>
                        </a:spcBef>
                        <a:spcAft>
                          <a:spcPts val="0"/>
                        </a:spcAft>
                        <a:buNone/>
                      </a:pPr>
                      <a:r>
                        <a:rPr lang="en-US" sz="2000" b="1" u="none" strike="noStrike" cap="none" dirty="0" err="1">
                          <a:solidFill>
                            <a:schemeClr val="tx1"/>
                          </a:solidFill>
                          <a:latin typeface="Calibri"/>
                          <a:ea typeface="Calibri"/>
                          <a:cs typeface="Calibri"/>
                          <a:sym typeface="Calibri"/>
                        </a:rPr>
                        <a:t>Accessibilità</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4A088"/>
                    </a:solidFill>
                  </a:tcPr>
                </a:tc>
                <a:tc>
                  <a:txBody>
                    <a:bodyPr/>
                    <a:lstStyle/>
                    <a:p>
                      <a:pPr marL="0" marR="0" lvl="0" indent="0" algn="ctr" rtl="0">
                        <a:lnSpc>
                          <a:spcPct val="100000"/>
                        </a:lnSpc>
                        <a:spcBef>
                          <a:spcPts val="0"/>
                        </a:spcBef>
                        <a:spcAft>
                          <a:spcPts val="0"/>
                        </a:spcAft>
                        <a:buNone/>
                      </a:pPr>
                      <a:r>
                        <a:rPr lang="en-US" sz="2000" u="none" strike="noStrike" cap="none" dirty="0">
                          <a:solidFill>
                            <a:srgbClr val="262626"/>
                          </a:solidFill>
                          <a:latin typeface="Calibri"/>
                          <a:ea typeface="Calibri"/>
                          <a:cs typeface="Calibri"/>
                          <a:sym typeface="Calibri"/>
                        </a:rPr>
                        <a:t>I </a:t>
                      </a:r>
                      <a:r>
                        <a:rPr lang="en-US" sz="2000" u="none" strike="noStrike" cap="none" dirty="0" err="1">
                          <a:solidFill>
                            <a:srgbClr val="262626"/>
                          </a:solidFill>
                          <a:latin typeface="Calibri"/>
                          <a:ea typeface="Calibri"/>
                          <a:cs typeface="Calibri"/>
                          <a:sym typeface="Calibri"/>
                        </a:rPr>
                        <a:t>clienti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possono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operare</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loro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conti</a:t>
                      </a:r>
                      <a:r>
                        <a:rPr lang="en-US" sz="2000" u="none" strike="noStrike" cap="none" dirty="0">
                          <a:solidFill>
                            <a:srgbClr val="262626"/>
                          </a:solidFill>
                          <a:latin typeface="Calibri"/>
                          <a:ea typeface="Calibri"/>
                          <a:cs typeface="Calibri"/>
                          <a:sym typeface="Calibri"/>
                        </a:rPr>
                        <a:t> in </a:t>
                      </a:r>
                      <a:r>
                        <a:rPr lang="en-US" sz="2000" u="none" strike="noStrike" cap="none" dirty="0" err="1">
                          <a:solidFill>
                            <a:srgbClr val="262626"/>
                          </a:solidFill>
                          <a:latin typeface="Calibri"/>
                          <a:ea typeface="Calibri"/>
                          <a:cs typeface="Calibri"/>
                          <a:sym typeface="Calibri"/>
                        </a:rPr>
                        <a:t>qualsiasi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momento</a:t>
                      </a:r>
                      <a:r>
                        <a:rPr lang="en-US" sz="2000" u="none" strike="noStrike" cap="none" dirty="0">
                          <a:solidFill>
                            <a:srgbClr val="262626"/>
                          </a:solidFill>
                          <a:latin typeface="Calibri"/>
                          <a:ea typeface="Calibri"/>
                          <a:cs typeface="Calibri"/>
                          <a:sym typeface="Calibri"/>
                        </a:rPr>
                        <a:t> e </a:t>
                      </a:r>
                      <a:r>
                        <a:rPr lang="en-US" sz="2000" u="none" strike="noStrike" cap="none" dirty="0" err="1">
                          <a:solidFill>
                            <a:srgbClr val="262626"/>
                          </a:solidFill>
                          <a:latin typeface="Calibri"/>
                          <a:ea typeface="Calibri"/>
                          <a:cs typeface="Calibri"/>
                          <a:sym typeface="Calibri"/>
                        </a:rPr>
                        <a:t>ovunque</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usando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loro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telefoni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cellulari</a:t>
                      </a:r>
                      <a:r>
                        <a:rPr lang="en-US" sz="2000" u="none" strike="noStrike" cap="none" dirty="0">
                          <a:solidFill>
                            <a:srgbClr val="262626"/>
                          </a:solidFill>
                          <a:latin typeface="Calibri"/>
                          <a:ea typeface="Calibri"/>
                          <a:cs typeface="Calibri"/>
                          <a:sym typeface="Calibri"/>
                        </a:rPr>
                        <a:t>.</a:t>
                      </a:r>
                      <a:endParaRPr sz="2000" u="none" strike="noStrike" cap="none" dirty="0">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6F7B63"/>
                      </a:solidFill>
                      <a:prstDash val="solid"/>
                      <a:round/>
                      <a:headEnd type="none" w="sm" len="sm"/>
                      <a:tailEnd type="none" w="sm" len="sm"/>
                    </a:lnB>
                    <a:solidFill>
                      <a:srgbClr val="EEEFED"/>
                    </a:solidFill>
                  </a:tcPr>
                </a:tc>
                <a:tc>
                  <a:txBody>
                    <a:bodyPr/>
                    <a:lstStyle/>
                    <a:p>
                      <a:pPr marL="0" marR="0" lvl="0" indent="0" algn="ctr" rtl="0">
                        <a:lnSpc>
                          <a:spcPct val="100000"/>
                        </a:lnSpc>
                        <a:spcBef>
                          <a:spcPts val="0"/>
                        </a:spcBef>
                        <a:spcAft>
                          <a:spcPts val="0"/>
                        </a:spcAft>
                        <a:buNone/>
                      </a:pPr>
                      <a:r>
                        <a:rPr lang="en-US" sz="2000" u="none" strike="noStrike" cap="none" dirty="0">
                          <a:solidFill>
                            <a:srgbClr val="262626"/>
                          </a:solidFill>
                          <a:latin typeface="Calibri"/>
                          <a:ea typeface="Calibri"/>
                          <a:cs typeface="Calibri"/>
                          <a:sym typeface="Calibri"/>
                        </a:rPr>
                        <a:t>I </a:t>
                      </a:r>
                      <a:r>
                        <a:rPr lang="en-US" sz="2000" u="none" strike="noStrike" cap="none" dirty="0" err="1">
                          <a:solidFill>
                            <a:srgbClr val="262626"/>
                          </a:solidFill>
                          <a:latin typeface="Calibri"/>
                          <a:ea typeface="Calibri"/>
                          <a:cs typeface="Calibri"/>
                          <a:sym typeface="Calibri"/>
                        </a:rPr>
                        <a:t>clienti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devono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visitare</a:t>
                      </a:r>
                      <a:r>
                        <a:rPr lang="en-US" sz="2000" u="none" strike="noStrike" cap="none" dirty="0">
                          <a:solidFill>
                            <a:srgbClr val="262626"/>
                          </a:solidFill>
                          <a:latin typeface="Calibri"/>
                          <a:ea typeface="Calibri"/>
                          <a:cs typeface="Calibri"/>
                          <a:sym typeface="Calibri"/>
                        </a:rPr>
                        <a:t> la </a:t>
                      </a:r>
                      <a:r>
                        <a:rPr lang="en-US" sz="2000" u="none" strike="noStrike" cap="none" dirty="0" err="1">
                          <a:solidFill>
                            <a:srgbClr val="262626"/>
                          </a:solidFill>
                          <a:latin typeface="Calibri"/>
                          <a:ea typeface="Calibri"/>
                          <a:cs typeface="Calibri"/>
                          <a:sym typeface="Calibri"/>
                        </a:rPr>
                        <a:t>banca</a:t>
                      </a:r>
                      <a:r>
                        <a:rPr lang="en-US" sz="2000" u="none" strike="noStrike" cap="none" dirty="0">
                          <a:solidFill>
                            <a:srgbClr val="262626"/>
                          </a:solidFill>
                          <a:latin typeface="Calibri"/>
                          <a:ea typeface="Calibri"/>
                          <a:cs typeface="Calibri"/>
                          <a:sym typeface="Calibri"/>
                        </a:rPr>
                        <a:t> per </a:t>
                      </a:r>
                      <a:r>
                        <a:rPr lang="en-US" sz="2000" u="none" strike="noStrike" cap="none" dirty="0" err="1">
                          <a:solidFill>
                            <a:srgbClr val="262626"/>
                          </a:solidFill>
                          <a:latin typeface="Calibri"/>
                          <a:ea typeface="Calibri"/>
                          <a:cs typeface="Calibri"/>
                          <a:sym typeface="Calibri"/>
                        </a:rPr>
                        <a:t>il</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loro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lavoro</a:t>
                      </a:r>
                      <a:r>
                        <a:rPr lang="en-US" sz="2000" u="none" strike="noStrike" cap="none" dirty="0">
                          <a:solidFill>
                            <a:srgbClr val="262626"/>
                          </a:solidFill>
                          <a:latin typeface="Calibri"/>
                          <a:ea typeface="Calibri"/>
                          <a:cs typeface="Calibri"/>
                          <a:sym typeface="Calibri"/>
                        </a:rPr>
                        <a:t> solo </a:t>
                      </a:r>
                      <a:r>
                        <a:rPr lang="en-US" sz="2000" u="none" strike="noStrike" cap="none" dirty="0" err="1">
                          <a:solidFill>
                            <a:srgbClr val="262626"/>
                          </a:solidFill>
                          <a:latin typeface="Calibri"/>
                          <a:ea typeface="Calibri"/>
                          <a:cs typeface="Calibri"/>
                          <a:sym typeface="Calibri"/>
                        </a:rPr>
                        <a:t>nelle</a:t>
                      </a:r>
                      <a:r>
                        <a:rPr lang="en-US" sz="2000" u="none" strike="noStrike" cap="none" dirty="0">
                          <a:solidFill>
                            <a:srgbClr val="262626"/>
                          </a:solidFill>
                          <a:latin typeface="Calibri"/>
                          <a:ea typeface="Calibri"/>
                          <a:cs typeface="Calibri"/>
                          <a:sym typeface="Calibri"/>
                        </a:rPr>
                        <a:t> ore di </a:t>
                      </a:r>
                      <a:r>
                        <a:rPr lang="en-US" sz="2000" u="none" strike="noStrike" cap="none" dirty="0" err="1">
                          <a:solidFill>
                            <a:srgbClr val="262626"/>
                          </a:solidFill>
                          <a:latin typeface="Calibri"/>
                          <a:ea typeface="Calibri"/>
                          <a:cs typeface="Calibri"/>
                          <a:sym typeface="Calibri"/>
                        </a:rPr>
                        <a:t>lavoro</a:t>
                      </a:r>
                      <a:r>
                        <a:rPr lang="en-US" sz="2000" u="none" strike="noStrike" cap="none" dirty="0">
                          <a:solidFill>
                            <a:srgbClr val="262626"/>
                          </a:solidFill>
                          <a:latin typeface="Calibri"/>
                          <a:ea typeface="Calibri"/>
                          <a:cs typeface="Calibri"/>
                          <a:sym typeface="Calibri"/>
                        </a:rPr>
                        <a:t>.</a:t>
                      </a:r>
                      <a:endParaRPr sz="2000" u="none" strike="noStrike" cap="none" dirty="0">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6F7B63"/>
                      </a:solidFill>
                      <a:prstDash val="solid"/>
                      <a:round/>
                      <a:headEnd type="none" w="sm" len="sm"/>
                      <a:tailEnd type="none" w="sm" len="sm"/>
                    </a:lnB>
                    <a:solidFill>
                      <a:srgbClr val="EEEFED"/>
                    </a:solidFill>
                  </a:tcPr>
                </a:tc>
                <a:extLst>
                  <a:ext uri="{0D108BD9-81ED-4DB2-BD59-A6C34878D82A}">
                    <a16:rowId xmlns:a16="http://schemas.microsoft.com/office/drawing/2014/main" val="10002"/>
                  </a:ext>
                </a:extLst>
              </a:tr>
              <a:tr h="1326600">
                <a:tc>
                  <a:txBody>
                    <a:bodyPr/>
                    <a:lstStyle/>
                    <a:p>
                      <a:pPr marL="0" marR="0" lvl="0" indent="0" algn="ctr" rtl="0">
                        <a:lnSpc>
                          <a:spcPct val="100000"/>
                        </a:lnSpc>
                        <a:spcBef>
                          <a:spcPts val="0"/>
                        </a:spcBef>
                        <a:spcAft>
                          <a:spcPts val="0"/>
                        </a:spcAft>
                        <a:buNone/>
                      </a:pPr>
                      <a:r>
                        <a:rPr lang="en-US" sz="2000" b="1" u="none" strike="noStrike" cap="none" dirty="0">
                          <a:solidFill>
                            <a:schemeClr val="tx1"/>
                          </a:solidFill>
                          <a:latin typeface="Calibri"/>
                          <a:ea typeface="Calibri"/>
                          <a:cs typeface="Calibri"/>
                          <a:sym typeface="Calibri"/>
                        </a:rPr>
                        <a:t>Tempo</a:t>
                      </a:r>
                      <a:endParaRPr sz="2000" u="none" strike="noStrike" cap="none" dirty="0">
                        <a:solidFill>
                          <a:schemeClr val="tx1"/>
                        </a:solidFill>
                        <a:latin typeface="Calibri"/>
                        <a:ea typeface="Calibri"/>
                        <a:cs typeface="Calibri"/>
                        <a:sym typeface="Calibri"/>
                      </a:endParaRPr>
                    </a:p>
                  </a:txBody>
                  <a:tcPr marL="6125" marR="6125" marT="45725" marB="45725" anchor="ctr">
                    <a:lnL w="12225" cap="flat" cmpd="sng">
                      <a:solidFill>
                        <a:srgbClr val="FFFFFF"/>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94A088"/>
                    </a:solidFill>
                  </a:tcPr>
                </a:tc>
                <a:tc>
                  <a:txBody>
                    <a:bodyPr/>
                    <a:lstStyle/>
                    <a:p>
                      <a:pPr marL="0" marR="0" lvl="0" indent="0" algn="ctr" rtl="0">
                        <a:lnSpc>
                          <a:spcPct val="100000"/>
                        </a:lnSpc>
                        <a:spcBef>
                          <a:spcPts val="0"/>
                        </a:spcBef>
                        <a:spcAft>
                          <a:spcPts val="0"/>
                        </a:spcAft>
                        <a:buNone/>
                      </a:pPr>
                      <a:r>
                        <a:rPr lang="en-US" sz="2000" u="none" strike="noStrike" cap="none">
                          <a:solidFill>
                            <a:srgbClr val="262626"/>
                          </a:solidFill>
                          <a:latin typeface="Calibri"/>
                          <a:ea typeface="Calibri"/>
                          <a:cs typeface="Calibri"/>
                          <a:sym typeface="Calibri"/>
                        </a:rPr>
                        <a:t>L'internet banking non è un processo che richiede tempo in quanto i clienti non devono visitare le loro filiali per operare sui loro conti</a:t>
                      </a:r>
                      <a:endParaRPr sz="2000" u="none" strike="noStrike" cap="none">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6F7B63"/>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FFFFFF"/>
                      </a:solidFill>
                      <a:prstDash val="solid"/>
                      <a:round/>
                      <a:headEnd type="none" w="sm" len="sm"/>
                      <a:tailEnd type="none" w="sm" len="sm"/>
                    </a:lnB>
                    <a:solidFill>
                      <a:srgbClr val="EEEFED"/>
                    </a:solidFill>
                  </a:tcPr>
                </a:tc>
                <a:tc>
                  <a:txBody>
                    <a:bodyPr/>
                    <a:lstStyle/>
                    <a:p>
                      <a:pPr marL="0" marR="0" lvl="0" indent="0" algn="ctr" rtl="0">
                        <a:lnSpc>
                          <a:spcPct val="100000"/>
                        </a:lnSpc>
                        <a:spcBef>
                          <a:spcPts val="0"/>
                        </a:spcBef>
                        <a:spcAft>
                          <a:spcPts val="0"/>
                        </a:spcAft>
                        <a:buNone/>
                      </a:pPr>
                      <a:r>
                        <a:rPr lang="en-US" sz="2000" u="none" strike="noStrike" cap="none" dirty="0" err="1">
                          <a:solidFill>
                            <a:srgbClr val="262626"/>
                          </a:solidFill>
                          <a:latin typeface="Calibri"/>
                          <a:ea typeface="Calibri"/>
                          <a:cs typeface="Calibri"/>
                          <a:sym typeface="Calibri"/>
                        </a:rPr>
                        <a:t>L'attività</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bancaria</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tradizionale</a:t>
                      </a:r>
                      <a:r>
                        <a:rPr lang="en-US" sz="2000" u="none" strike="noStrike" cap="none" dirty="0">
                          <a:solidFill>
                            <a:srgbClr val="262626"/>
                          </a:solidFill>
                          <a:latin typeface="Calibri"/>
                          <a:ea typeface="Calibri"/>
                          <a:cs typeface="Calibri"/>
                          <a:sym typeface="Calibri"/>
                        </a:rPr>
                        <a:t> fa </a:t>
                      </a:r>
                      <a:r>
                        <a:rPr lang="en-US" sz="2000" u="none" strike="noStrike" cap="none" dirty="0" err="1">
                          <a:solidFill>
                            <a:srgbClr val="262626"/>
                          </a:solidFill>
                          <a:latin typeface="Calibri"/>
                          <a:ea typeface="Calibri"/>
                          <a:cs typeface="Calibri"/>
                          <a:sym typeface="Calibri"/>
                        </a:rPr>
                        <a:t>perdere</a:t>
                      </a:r>
                      <a:r>
                        <a:rPr lang="en-US" sz="2000" u="none" strike="noStrike" cap="none" dirty="0">
                          <a:solidFill>
                            <a:srgbClr val="262626"/>
                          </a:solidFill>
                          <a:latin typeface="Calibri"/>
                          <a:ea typeface="Calibri"/>
                          <a:cs typeface="Calibri"/>
                          <a:sym typeface="Calibri"/>
                        </a:rPr>
                        <a:t> molto tempo </a:t>
                      </a:r>
                      <a:r>
                        <a:rPr lang="en-US" sz="2000" u="none" strike="noStrike" cap="none" dirty="0" err="1">
                          <a:solidFill>
                            <a:srgbClr val="262626"/>
                          </a:solidFill>
                          <a:latin typeface="Calibri"/>
                          <a:ea typeface="Calibri"/>
                          <a:cs typeface="Calibri"/>
                          <a:sym typeface="Calibri"/>
                        </a:rPr>
                        <a:t>ai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clienti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che</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devono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visitare</a:t>
                      </a:r>
                      <a:r>
                        <a:rPr lang="en-US" sz="2000" u="none" strike="noStrike" cap="none" dirty="0">
                          <a:solidFill>
                            <a:srgbClr val="262626"/>
                          </a:solidFill>
                          <a:latin typeface="Calibri"/>
                          <a:ea typeface="Calibri"/>
                          <a:cs typeface="Calibri"/>
                          <a:sym typeface="Calibri"/>
                        </a:rPr>
                        <a:t> la </a:t>
                      </a:r>
                      <a:r>
                        <a:rPr lang="en-US" sz="2000" u="none" strike="noStrike" cap="none" dirty="0" err="1">
                          <a:solidFill>
                            <a:srgbClr val="262626"/>
                          </a:solidFill>
                          <a:latin typeface="Calibri"/>
                          <a:ea typeface="Calibri"/>
                          <a:cs typeface="Calibri"/>
                          <a:sym typeface="Calibri"/>
                        </a:rPr>
                        <a:t>loro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filiale</a:t>
                      </a:r>
                      <a:r>
                        <a:rPr lang="en-US" sz="2000" u="none" strike="noStrike" cap="none" dirty="0">
                          <a:solidFill>
                            <a:srgbClr val="262626"/>
                          </a:solidFill>
                          <a:latin typeface="Calibri"/>
                          <a:ea typeface="Calibri"/>
                          <a:cs typeface="Calibri"/>
                          <a:sym typeface="Calibri"/>
                        </a:rPr>
                        <a:t> per </a:t>
                      </a:r>
                      <a:r>
                        <a:rPr lang="en-US" sz="2000" u="none" strike="noStrike" cap="none" dirty="0" err="1">
                          <a:solidFill>
                            <a:srgbClr val="262626"/>
                          </a:solidFill>
                          <a:latin typeface="Calibri"/>
                          <a:ea typeface="Calibri"/>
                          <a:cs typeface="Calibri"/>
                          <a:sym typeface="Calibri"/>
                        </a:rPr>
                        <a:t>ottenere</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l'accesso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ai</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loro</a:t>
                      </a:r>
                      <a:r>
                        <a:rPr lang="en-US" sz="2000" u="none" strike="noStrike" cap="none" dirty="0">
                          <a:solidFill>
                            <a:srgbClr val="262626"/>
                          </a:solidFill>
                          <a:latin typeface="Calibri"/>
                          <a:ea typeface="Calibri"/>
                          <a:cs typeface="Calibri"/>
                          <a:sym typeface="Calibri"/>
                        </a:rPr>
                        <a:t> </a:t>
                      </a:r>
                      <a:r>
                        <a:rPr lang="en-US" sz="2000" u="none" strike="noStrike" cap="none" dirty="0" err="1">
                          <a:solidFill>
                            <a:srgbClr val="262626"/>
                          </a:solidFill>
                          <a:latin typeface="Calibri"/>
                          <a:ea typeface="Calibri"/>
                          <a:cs typeface="Calibri"/>
                          <a:sym typeface="Calibri"/>
                        </a:rPr>
                        <a:t>conti</a:t>
                      </a:r>
                      <a:r>
                        <a:rPr lang="en-US" sz="2000" u="none" strike="noStrike" cap="none" dirty="0">
                          <a:solidFill>
                            <a:srgbClr val="262626"/>
                          </a:solidFill>
                          <a:latin typeface="Calibri"/>
                          <a:ea typeface="Calibri"/>
                          <a:cs typeface="Calibri"/>
                          <a:sym typeface="Calibri"/>
                        </a:rPr>
                        <a:t>.</a:t>
                      </a:r>
                      <a:endParaRPr sz="2000" u="none" strike="noStrike" cap="none" dirty="0">
                        <a:latin typeface="Calibri"/>
                        <a:ea typeface="Calibri"/>
                        <a:cs typeface="Calibri"/>
                        <a:sym typeface="Calibri"/>
                      </a:endParaRPr>
                    </a:p>
                  </a:txBody>
                  <a:tcPr marL="6125" marR="6125" marT="45725" marB="45725" anchor="ctr">
                    <a:lnL w="12225" cap="flat" cmpd="sng">
                      <a:solidFill>
                        <a:srgbClr val="6F7B63"/>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6F7B63"/>
                      </a:solidFill>
                      <a:prstDash val="solid"/>
                      <a:round/>
                      <a:headEnd type="none" w="sm" len="sm"/>
                      <a:tailEnd type="none" w="sm" len="sm"/>
                    </a:lnT>
                    <a:lnB w="12225" cap="flat" cmpd="sng">
                      <a:solidFill>
                        <a:srgbClr val="FFFFFF"/>
                      </a:solidFill>
                      <a:prstDash val="solid"/>
                      <a:round/>
                      <a:headEnd type="none" w="sm" len="sm"/>
                      <a:tailEnd type="none" w="sm" len="sm"/>
                    </a:lnB>
                    <a:solidFill>
                      <a:srgbClr val="EEEFED"/>
                    </a:solidFill>
                  </a:tcPr>
                </a:tc>
                <a:extLst>
                  <a:ext uri="{0D108BD9-81ED-4DB2-BD59-A6C34878D82A}">
                    <a16:rowId xmlns:a16="http://schemas.microsoft.com/office/drawing/2014/main" val="10003"/>
                  </a:ext>
                </a:extLst>
              </a:tr>
            </a:tbl>
          </a:graphicData>
        </a:graphic>
      </p:graphicFrame>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383"/>
        <p:cNvGrpSpPr/>
        <p:nvPr/>
      </p:nvGrpSpPr>
      <p:grpSpPr>
        <a:xfrm>
          <a:off x="0" y="0"/>
          <a:ext cx="0" cy="0"/>
          <a:chOff x="0" y="0"/>
          <a:chExt cx="0" cy="0"/>
        </a:xfrm>
      </p:grpSpPr>
      <p:pic>
        <p:nvPicPr>
          <p:cNvPr id="384" name="Google Shape;384;p19"/>
          <p:cNvPicPr preferRelativeResize="0"/>
          <p:nvPr/>
        </p:nvPicPr>
        <p:blipFill rotWithShape="1">
          <a:blip r:embed="rId3">
            <a:alphaModFix/>
          </a:blip>
          <a:srcRect/>
          <a:stretch/>
        </p:blipFill>
        <p:spPr>
          <a:xfrm rot="5400000">
            <a:off x="8084303" y="434779"/>
            <a:ext cx="56120" cy="1240747"/>
          </a:xfrm>
          <a:prstGeom prst="rect">
            <a:avLst/>
          </a:prstGeom>
          <a:noFill/>
          <a:ln>
            <a:noFill/>
          </a:ln>
        </p:spPr>
      </p:pic>
      <p:pic>
        <p:nvPicPr>
          <p:cNvPr id="385" name="Google Shape;385;p19"/>
          <p:cNvPicPr preferRelativeResize="0"/>
          <p:nvPr/>
        </p:nvPicPr>
        <p:blipFill rotWithShape="1">
          <a:blip r:embed="rId4">
            <a:alphaModFix/>
          </a:blip>
          <a:srcRect l="22747" t="21849" r="23011" b="33459"/>
          <a:stretch/>
        </p:blipFill>
        <p:spPr>
          <a:xfrm>
            <a:off x="11082296" y="0"/>
            <a:ext cx="1109704" cy="914305"/>
          </a:xfrm>
          <a:prstGeom prst="rect">
            <a:avLst/>
          </a:prstGeom>
          <a:noFill/>
          <a:ln>
            <a:noFill/>
          </a:ln>
        </p:spPr>
      </p:pic>
      <p:pic>
        <p:nvPicPr>
          <p:cNvPr id="386" name="Google Shape;386;p19"/>
          <p:cNvPicPr preferRelativeResize="0"/>
          <p:nvPr/>
        </p:nvPicPr>
        <p:blipFill rotWithShape="1">
          <a:blip r:embed="rId5">
            <a:alphaModFix/>
          </a:blip>
          <a:srcRect l="5248" t="14968" r="3895" b="11903"/>
          <a:stretch/>
        </p:blipFill>
        <p:spPr>
          <a:xfrm>
            <a:off x="39600" y="6172702"/>
            <a:ext cx="2337847" cy="537328"/>
          </a:xfrm>
          <a:prstGeom prst="rect">
            <a:avLst/>
          </a:prstGeom>
          <a:noFill/>
          <a:ln>
            <a:noFill/>
          </a:ln>
        </p:spPr>
      </p:pic>
      <p:pic>
        <p:nvPicPr>
          <p:cNvPr id="388" name="Google Shape;388;p19"/>
          <p:cNvPicPr preferRelativeResize="0"/>
          <p:nvPr/>
        </p:nvPicPr>
        <p:blipFill rotWithShape="1">
          <a:blip r:embed="rId3">
            <a:alphaModFix/>
          </a:blip>
          <a:srcRect/>
          <a:stretch/>
        </p:blipFill>
        <p:spPr>
          <a:xfrm>
            <a:off x="5989319" y="6390650"/>
            <a:ext cx="45719" cy="467350"/>
          </a:xfrm>
          <a:prstGeom prst="rect">
            <a:avLst/>
          </a:prstGeom>
          <a:noFill/>
          <a:ln>
            <a:noFill/>
          </a:ln>
        </p:spPr>
      </p:pic>
      <p:pic>
        <p:nvPicPr>
          <p:cNvPr id="389" name="Google Shape;389;p19"/>
          <p:cNvPicPr preferRelativeResize="0"/>
          <p:nvPr/>
        </p:nvPicPr>
        <p:blipFill rotWithShape="1">
          <a:blip r:embed="rId3">
            <a:alphaModFix/>
          </a:blip>
          <a:srcRect/>
          <a:stretch/>
        </p:blipFill>
        <p:spPr>
          <a:xfrm flipH="1">
            <a:off x="6103620" y="6212680"/>
            <a:ext cx="45719" cy="641307"/>
          </a:xfrm>
          <a:prstGeom prst="rect">
            <a:avLst/>
          </a:prstGeom>
          <a:noFill/>
          <a:ln>
            <a:noFill/>
          </a:ln>
        </p:spPr>
      </p:pic>
      <p:sp>
        <p:nvSpPr>
          <p:cNvPr id="390" name="Google Shape;390;p19"/>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391" name="Google Shape;391;p19"/>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1.8 Banca multicanale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392" name="Google Shape;392;p19"/>
          <p:cNvSpPr/>
          <p:nvPr/>
        </p:nvSpPr>
        <p:spPr>
          <a:xfrm>
            <a:off x="392401" y="1797491"/>
            <a:ext cx="5756938" cy="3416279"/>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Banca </a:t>
            </a:r>
            <a:r>
              <a:rPr lang="en-US" sz="2400" b="1" dirty="0" err="1">
                <a:solidFill>
                  <a:srgbClr val="404040"/>
                </a:solidFill>
                <a:latin typeface="Calibri"/>
                <a:ea typeface="Calibri"/>
                <a:cs typeface="Calibri"/>
                <a:sym typeface="Calibri"/>
              </a:rPr>
              <a:t>multicanale</a:t>
            </a:r>
            <a:r>
              <a:rPr lang="en-US" sz="2400" b="1"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significa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fornisce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suoi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clienti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più</a:t>
            </a:r>
            <a:r>
              <a:rPr lang="en-US" sz="2400" b="1" dirty="0">
                <a:solidFill>
                  <a:srgbClr val="404040"/>
                </a:solidFill>
                <a:latin typeface="Calibri"/>
                <a:ea typeface="Calibri"/>
                <a:cs typeface="Calibri"/>
                <a:sym typeface="Calibri"/>
              </a:rPr>
              <a:t> di un </a:t>
            </a:r>
            <a:r>
              <a:rPr lang="en-US" sz="2400" b="1" dirty="0" err="1">
                <a:solidFill>
                  <a:srgbClr val="404040"/>
                </a:solidFill>
                <a:latin typeface="Calibri"/>
                <a:ea typeface="Calibri"/>
                <a:cs typeface="Calibri"/>
                <a:sym typeface="Calibri"/>
              </a:rPr>
              <a:t>canale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tipicamente</a:t>
            </a:r>
            <a:r>
              <a:rPr lang="en-US" sz="2400" dirty="0">
                <a:solidFill>
                  <a:srgbClr val="404040"/>
                </a:solidFill>
                <a:latin typeface="Calibri"/>
                <a:ea typeface="Calibri"/>
                <a:cs typeface="Calibri"/>
                <a:sym typeface="Calibri"/>
              </a:rPr>
              <a:t> include: </a:t>
            </a:r>
            <a:r>
              <a:rPr lang="en-US" sz="2400" dirty="0" err="1">
                <a:solidFill>
                  <a:srgbClr val="404040"/>
                </a:solidFill>
                <a:latin typeface="Calibri"/>
                <a:ea typeface="Calibri"/>
                <a:cs typeface="Calibri"/>
                <a:sym typeface="Calibri"/>
              </a:rPr>
              <a:t>filiale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bancomat</a:t>
            </a:r>
            <a:r>
              <a:rPr lang="en-US" sz="2400" dirty="0">
                <a:solidFill>
                  <a:srgbClr val="404040"/>
                </a:solidFill>
                <a:latin typeface="Calibri"/>
                <a:ea typeface="Calibri"/>
                <a:cs typeface="Calibri"/>
                <a:sym typeface="Calibri"/>
              </a:rPr>
              <a:t>, call center, internet banking e - </a:t>
            </a:r>
            <a:r>
              <a:rPr lang="en-US" sz="2400" dirty="0" err="1">
                <a:solidFill>
                  <a:srgbClr val="404040"/>
                </a:solidFill>
                <a:latin typeface="Calibri"/>
                <a:ea typeface="Calibri"/>
                <a:cs typeface="Calibri"/>
                <a:sym typeface="Calibri"/>
              </a:rPr>
              <a:t>sempre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 mobile. </a:t>
            </a:r>
            <a:endParaRPr sz="24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400" b="1" dirty="0">
              <a:solidFill>
                <a:srgbClr val="3F3F3F"/>
              </a:solidFill>
              <a:latin typeface="Calibri"/>
              <a:ea typeface="Calibri"/>
              <a:cs typeface="Calibri"/>
              <a:sym typeface="Calibri"/>
            </a:endParaRPr>
          </a:p>
        </p:txBody>
      </p:sp>
      <p:pic>
        <p:nvPicPr>
          <p:cNvPr id="393" name="Google Shape;393;p19" descr="News - Carter &amp; Benson"/>
          <p:cNvPicPr preferRelativeResize="0"/>
          <p:nvPr/>
        </p:nvPicPr>
        <p:blipFill rotWithShape="1">
          <a:blip r:embed="rId6">
            <a:alphaModFix/>
          </a:blip>
          <a:srcRect/>
          <a:stretch/>
        </p:blipFill>
        <p:spPr>
          <a:xfrm>
            <a:off x="6732000" y="1869233"/>
            <a:ext cx="4968001" cy="3312000"/>
          </a:xfrm>
          <a:prstGeom prst="rect">
            <a:avLst/>
          </a:prstGeom>
          <a:noFill/>
          <a:ln>
            <a:noFill/>
          </a:ln>
        </p:spPr>
      </p:pic>
      <p:pic>
        <p:nvPicPr>
          <p:cNvPr id="395" name="Google Shape;395;p19"/>
          <p:cNvPicPr preferRelativeResize="0"/>
          <p:nvPr/>
        </p:nvPicPr>
        <p:blipFill rotWithShape="1">
          <a:blip r:embed="rId3">
            <a:alphaModFix/>
          </a:blip>
          <a:srcRect/>
          <a:stretch/>
        </p:blipFill>
        <p:spPr>
          <a:xfrm rot="5400000">
            <a:off x="8084303" y="5516283"/>
            <a:ext cx="56120" cy="1240747"/>
          </a:xfrm>
          <a:prstGeom prst="rect">
            <a:avLst/>
          </a:prstGeom>
          <a:noFill/>
          <a:ln>
            <a:noFill/>
          </a:ln>
        </p:spPr>
      </p:pic>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
        <p:nvSpPr>
          <p:cNvPr id="2" name="Rectangle 1"/>
          <p:cNvSpPr/>
          <p:nvPr/>
        </p:nvSpPr>
        <p:spPr>
          <a:xfrm>
            <a:off x="10318286" y="5181233"/>
            <a:ext cx="1492716" cy="230832"/>
          </a:xfrm>
          <a:prstGeom prst="rect">
            <a:avLst/>
          </a:prstGeom>
        </p:spPr>
        <p:txBody>
          <a:bodyPr wrap="none">
            <a:spAutoFit/>
          </a:bodyPr>
          <a:lstStyle/>
          <a:p>
            <a:pPr lvl="0" algn="r"/>
            <a:r>
              <a:rPr lang="en-US" sz="900" dirty="0" err="1">
                <a:solidFill>
                  <a:srgbClr val="3F3F3F"/>
                </a:solidFill>
              </a:rPr>
              <a:t>Source:www.pixpedia.org</a:t>
            </a:r>
            <a:endParaRPr lang="en-US" sz="900" dirty="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alpha val="90000"/>
          </a:schemeClr>
        </a:solidFill>
        <a:effectLst/>
      </p:bgPr>
    </p:bg>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1097280" y="1412543"/>
            <a:ext cx="10058400" cy="85881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Font typeface="Arial"/>
              <a:buNone/>
            </a:pPr>
            <a:r>
              <a:rPr lang="en-US" b="1" dirty="0">
                <a:solidFill>
                  <a:srgbClr val="404040"/>
                </a:solidFill>
                <a:latin typeface="Calibri"/>
                <a:ea typeface="Calibri"/>
                <a:cs typeface="Calibri"/>
                <a:sym typeface="Calibri"/>
              </a:rPr>
              <a:t>Il </a:t>
            </a:r>
            <a:r>
              <a:rPr lang="en-US" b="1" dirty="0" err="1">
                <a:solidFill>
                  <a:srgbClr val="404040"/>
                </a:solidFill>
                <a:latin typeface="Calibri"/>
                <a:ea typeface="Calibri"/>
                <a:cs typeface="Calibri"/>
                <a:sym typeface="Calibri"/>
              </a:rPr>
              <a:t>progetto</a:t>
            </a:r>
            <a:endParaRPr b="1" dirty="0">
              <a:latin typeface="Calibri"/>
              <a:ea typeface="Calibri"/>
              <a:cs typeface="Calibri"/>
              <a:sym typeface="Calibri"/>
            </a:endParaRPr>
          </a:p>
        </p:txBody>
      </p:sp>
      <p:pic>
        <p:nvPicPr>
          <p:cNvPr id="115" name="Google Shape;115;p2"/>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16" name="Google Shape;116;p2"/>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17" name="Google Shape;117;p2"/>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18" name="Google Shape;118;p2"/>
          <p:cNvPicPr preferRelativeResize="0"/>
          <p:nvPr/>
        </p:nvPicPr>
        <p:blipFill rotWithShape="1">
          <a:blip r:embed="rId5">
            <a:alphaModFix/>
          </a:blip>
          <a:srcRect/>
          <a:stretch/>
        </p:blipFill>
        <p:spPr>
          <a:xfrm>
            <a:off x="5989319" y="6390650"/>
            <a:ext cx="45719" cy="467350"/>
          </a:xfrm>
          <a:prstGeom prst="rect">
            <a:avLst/>
          </a:prstGeom>
          <a:noFill/>
          <a:ln>
            <a:noFill/>
          </a:ln>
        </p:spPr>
      </p:pic>
      <p:sp>
        <p:nvSpPr>
          <p:cNvPr id="10"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
        <p:nvSpPr>
          <p:cNvPr id="11" name="Google Shape;114;p2"/>
          <p:cNvSpPr txBox="1">
            <a:spLocks noGrp="1"/>
          </p:cNvSpPr>
          <p:nvPr>
            <p:ph type="body" idx="1"/>
          </p:nvPr>
        </p:nvSpPr>
        <p:spPr>
          <a:xfrm>
            <a:off x="662939" y="2256049"/>
            <a:ext cx="10866121" cy="3793972"/>
          </a:xfrm>
          <a:prstGeom prst="rect">
            <a:avLst/>
          </a:prstGeom>
          <a:noFill/>
          <a:ln>
            <a:noFill/>
          </a:ln>
        </p:spPr>
        <p:txBody>
          <a:bodyPr spcFirstLastPara="1" wrap="square" lIns="0" tIns="45700" rIns="0" bIns="45700" anchor="t" anchorCtr="0">
            <a:noAutofit/>
          </a:bodyPr>
          <a:lstStyle/>
          <a:p>
            <a:pPr marL="285750" lvl="0" indent="-285750" algn="l" rtl="0">
              <a:lnSpc>
                <a:spcPct val="90000"/>
              </a:lnSpc>
              <a:spcBef>
                <a:spcPts val="0"/>
              </a:spcBef>
              <a:spcAft>
                <a:spcPts val="0"/>
              </a:spcAft>
              <a:buSzPts val="2200"/>
              <a:buFont typeface="Calibri"/>
              <a:buChar char="▪"/>
            </a:pPr>
            <a:r>
              <a:rPr lang="en-US" dirty="0">
                <a:latin typeface="Calibri"/>
                <a:ea typeface="Calibri"/>
                <a:cs typeface="Calibri"/>
                <a:sym typeface="Calibri"/>
              </a:rPr>
              <a:t>Erasmus + Strategic Partnership</a:t>
            </a:r>
            <a:endParaRPr dirty="0">
              <a:latin typeface="Calibri"/>
              <a:ea typeface="Calibri"/>
              <a:cs typeface="Calibri"/>
              <a:sym typeface="Calibri"/>
            </a:endParaRPr>
          </a:p>
          <a:p>
            <a:pPr marL="285750" lvl="0" indent="-285750" algn="l" rtl="0">
              <a:lnSpc>
                <a:spcPct val="90000"/>
              </a:lnSpc>
              <a:spcBef>
                <a:spcPts val="1400"/>
              </a:spcBef>
              <a:spcAft>
                <a:spcPts val="0"/>
              </a:spcAft>
              <a:buSzPts val="2200"/>
              <a:buFont typeface="Calibri"/>
              <a:buChar char="▪"/>
            </a:pPr>
            <a:r>
              <a:rPr lang="en-US" dirty="0">
                <a:latin typeface="Calibri"/>
                <a:ea typeface="Calibri"/>
                <a:cs typeface="Calibri"/>
                <a:sym typeface="Calibri"/>
              </a:rPr>
              <a:t>DEFINE - Digitalized Financial Education for Seniors - Interactive Scenario Gaming Solutions for Increasing Online Financial Literacy of Seniors</a:t>
            </a:r>
            <a:endParaRPr dirty="0">
              <a:latin typeface="Calibri"/>
              <a:ea typeface="Calibri"/>
              <a:cs typeface="Calibri"/>
              <a:sym typeface="Calibri"/>
            </a:endParaRPr>
          </a:p>
          <a:p>
            <a:pPr marL="285750" lvl="0" indent="-285750" algn="l" rtl="0">
              <a:lnSpc>
                <a:spcPct val="90000"/>
              </a:lnSpc>
              <a:spcBef>
                <a:spcPts val="1400"/>
              </a:spcBef>
              <a:spcAft>
                <a:spcPts val="0"/>
              </a:spcAft>
              <a:buSzPts val="2200"/>
              <a:buFont typeface="Noto Sans Symbols"/>
              <a:buChar char="▪"/>
            </a:pPr>
            <a:r>
              <a:rPr lang="en-US" b="1" dirty="0">
                <a:latin typeface="Calibri"/>
                <a:ea typeface="Calibri"/>
                <a:cs typeface="Calibri"/>
                <a:sym typeface="Calibri"/>
              </a:rPr>
              <a:t>Coordinator</a:t>
            </a:r>
            <a:r>
              <a:rPr lang="en-US" dirty="0">
                <a:latin typeface="Calibri"/>
                <a:ea typeface="Calibri"/>
                <a:cs typeface="Calibri"/>
                <a:sym typeface="Calibri"/>
              </a:rPr>
              <a:t>: FH JOANNEUM </a:t>
            </a:r>
            <a:r>
              <a:rPr lang="en-US" dirty="0" err="1">
                <a:latin typeface="Calibri"/>
                <a:ea typeface="Calibri"/>
                <a:cs typeface="Calibri"/>
                <a:sym typeface="Calibri"/>
              </a:rPr>
              <a:t>Gesellschaft</a:t>
            </a:r>
            <a:r>
              <a:rPr lang="en-US" dirty="0">
                <a:latin typeface="Calibri"/>
                <a:ea typeface="Calibri"/>
                <a:cs typeface="Calibri"/>
                <a:sym typeface="Calibri"/>
              </a:rPr>
              <a:t> </a:t>
            </a:r>
            <a:r>
              <a:rPr lang="en-US" dirty="0" err="1">
                <a:latin typeface="Calibri"/>
                <a:ea typeface="Calibri"/>
                <a:cs typeface="Calibri"/>
                <a:sym typeface="Calibri"/>
              </a:rPr>
              <a:t>mbH</a:t>
            </a:r>
            <a:r>
              <a:rPr lang="en-US" dirty="0">
                <a:latin typeface="Calibri"/>
                <a:ea typeface="Calibri"/>
                <a:cs typeface="Calibri"/>
                <a:sym typeface="Calibri"/>
              </a:rPr>
              <a:t> (Austria)</a:t>
            </a:r>
            <a:endParaRPr sz="1800" dirty="0">
              <a:latin typeface="Calibri"/>
              <a:ea typeface="Calibri"/>
              <a:cs typeface="Calibri"/>
              <a:sym typeface="Calibri"/>
            </a:endParaRPr>
          </a:p>
          <a:p>
            <a:pPr marL="285750" lvl="0" indent="-285750" algn="l" rtl="0">
              <a:lnSpc>
                <a:spcPct val="90000"/>
              </a:lnSpc>
              <a:spcBef>
                <a:spcPts val="1400"/>
              </a:spcBef>
              <a:spcAft>
                <a:spcPts val="0"/>
              </a:spcAft>
              <a:buSzPts val="2200"/>
              <a:buFont typeface="Noto Sans Symbols"/>
              <a:buChar char="▪"/>
            </a:pPr>
            <a:r>
              <a:rPr lang="en-US" b="1" dirty="0">
                <a:latin typeface="Calibri"/>
                <a:ea typeface="Calibri"/>
                <a:cs typeface="Calibri"/>
                <a:sym typeface="Calibri"/>
              </a:rPr>
              <a:t>Partners</a:t>
            </a:r>
            <a:r>
              <a:rPr lang="en-US" dirty="0">
                <a:latin typeface="Calibri"/>
                <a:ea typeface="Calibri"/>
                <a:cs typeface="Calibri"/>
                <a:sym typeface="Calibri"/>
              </a:rPr>
              <a:t> - </a:t>
            </a:r>
            <a:r>
              <a:rPr lang="en-US" sz="1800" dirty="0">
                <a:latin typeface="Calibri"/>
                <a:ea typeface="Calibri"/>
                <a:cs typeface="Calibri"/>
                <a:sym typeface="Calibri"/>
              </a:rPr>
              <a:t>E-SENIORS (FR), </a:t>
            </a:r>
            <a:r>
              <a:rPr lang="en-US" sz="1800" dirty="0" err="1">
                <a:latin typeface="Calibri"/>
                <a:ea typeface="Calibri"/>
                <a:cs typeface="Calibri"/>
                <a:sym typeface="Calibri"/>
              </a:rPr>
              <a:t>VOLKSHOCHSCHULE</a:t>
            </a:r>
            <a:r>
              <a:rPr lang="en-US" sz="1800" dirty="0">
                <a:latin typeface="Calibri"/>
                <a:ea typeface="Calibri"/>
                <a:cs typeface="Calibri"/>
                <a:sym typeface="Calibri"/>
              </a:rPr>
              <a:t> HANNOVER (DE), UNIVERSIDAD DE ALICANTE (</a:t>
            </a:r>
            <a:r>
              <a:rPr lang="en-US" sz="1800" dirty="0" err="1">
                <a:latin typeface="Calibri"/>
                <a:ea typeface="Calibri"/>
                <a:cs typeface="Calibri"/>
                <a:sym typeface="Calibri"/>
              </a:rPr>
              <a:t>ES</a:t>
            </a:r>
            <a:r>
              <a:rPr lang="en-US" sz="1800" dirty="0">
                <a:latin typeface="Calibri"/>
                <a:ea typeface="Calibri"/>
                <a:cs typeface="Calibri"/>
                <a:sym typeface="Calibri"/>
              </a:rPr>
              <a:t>), ASSOCIAZIONE PROGETTO MARCONI (IT), </a:t>
            </a:r>
            <a:r>
              <a:rPr lang="en-US" sz="1800" dirty="0" err="1">
                <a:latin typeface="Calibri"/>
                <a:ea typeface="Calibri"/>
                <a:cs typeface="Calibri"/>
                <a:sym typeface="Calibri"/>
              </a:rPr>
              <a:t>VITECO</a:t>
            </a:r>
            <a:r>
              <a:rPr lang="en-US" sz="1800" dirty="0">
                <a:latin typeface="Calibri"/>
                <a:ea typeface="Calibri"/>
                <a:cs typeface="Calibri"/>
                <a:sym typeface="Calibri"/>
              </a:rPr>
              <a:t> (IT), </a:t>
            </a:r>
            <a:r>
              <a:rPr lang="en-US" sz="1800" dirty="0" err="1">
                <a:latin typeface="Calibri"/>
                <a:ea typeface="Calibri"/>
                <a:cs typeface="Calibri"/>
                <a:sym typeface="Calibri"/>
              </a:rPr>
              <a:t>WIRTSCHAFTSKAMMER</a:t>
            </a:r>
            <a:r>
              <a:rPr lang="en-US" sz="1800" dirty="0">
                <a:latin typeface="Calibri"/>
                <a:ea typeface="Calibri"/>
                <a:cs typeface="Calibri"/>
                <a:sym typeface="Calibri"/>
              </a:rPr>
              <a:t> </a:t>
            </a:r>
            <a:r>
              <a:rPr lang="en-US" sz="1800" dirty="0" err="1">
                <a:latin typeface="Calibri"/>
                <a:ea typeface="Calibri"/>
                <a:cs typeface="Calibri"/>
                <a:sym typeface="Calibri"/>
              </a:rPr>
              <a:t>STEIERMARK</a:t>
            </a:r>
            <a:r>
              <a:rPr lang="en-US" sz="1800" dirty="0">
                <a:latin typeface="Calibri"/>
                <a:ea typeface="Calibri"/>
                <a:cs typeface="Calibri"/>
                <a:sym typeface="Calibri"/>
              </a:rPr>
              <a:t> (AT)</a:t>
            </a:r>
            <a:endParaRPr sz="1800" dirty="0">
              <a:latin typeface="Calibri"/>
              <a:ea typeface="Calibri"/>
              <a:cs typeface="Calibri"/>
              <a:sym typeface="Calibri"/>
            </a:endParaRPr>
          </a:p>
          <a:p>
            <a:pPr marL="285750" lvl="0" indent="-285750" algn="l" rtl="0">
              <a:lnSpc>
                <a:spcPct val="90000"/>
              </a:lnSpc>
              <a:spcBef>
                <a:spcPts val="1400"/>
              </a:spcBef>
              <a:spcAft>
                <a:spcPts val="0"/>
              </a:spcAft>
              <a:buSzPts val="2200"/>
              <a:buFont typeface="Calibri"/>
              <a:buChar char="▪"/>
            </a:pPr>
            <a:r>
              <a:rPr lang="en-US" dirty="0" err="1">
                <a:latin typeface="Calibri"/>
                <a:ea typeface="Calibri"/>
                <a:cs typeface="Calibri"/>
                <a:sym typeface="Calibri"/>
              </a:rPr>
              <a:t>Durata</a:t>
            </a:r>
            <a:r>
              <a:rPr lang="en-US" dirty="0">
                <a:latin typeface="Calibri"/>
                <a:ea typeface="Calibri"/>
                <a:cs typeface="Calibri"/>
                <a:sym typeface="Calibri"/>
              </a:rPr>
              <a:t> 1.10.2019-31.3.2022</a:t>
            </a:r>
            <a:endParaRPr sz="1800" dirty="0">
              <a:latin typeface="Calibri"/>
              <a:ea typeface="Calibri"/>
              <a:cs typeface="Calibri"/>
              <a:sym typeface="Calibri"/>
            </a:endParaRPr>
          </a:p>
          <a:p>
            <a:pPr marL="0" lvl="0" indent="0" algn="ctr" rtl="0">
              <a:lnSpc>
                <a:spcPct val="90000"/>
              </a:lnSpc>
              <a:spcBef>
                <a:spcPts val="1400"/>
              </a:spcBef>
              <a:spcAft>
                <a:spcPts val="0"/>
              </a:spcAft>
              <a:buSzPts val="2200"/>
              <a:buNone/>
            </a:pPr>
            <a:r>
              <a:rPr lang="en-US" sz="2200" u="sng" dirty="0">
                <a:solidFill>
                  <a:schemeClr val="hlink"/>
                </a:solidFill>
                <a:latin typeface="Calibri"/>
                <a:ea typeface="Calibri"/>
                <a:cs typeface="Calibri"/>
                <a:sym typeface="Calibri"/>
                <a:hlinkClick r:id="rId6"/>
              </a:rPr>
              <a:t>https://define.fh-joanneum.at/</a:t>
            </a:r>
            <a:r>
              <a:rPr lang="en-US" sz="2200" dirty="0">
                <a:latin typeface="Calibri"/>
                <a:ea typeface="Calibri"/>
                <a:cs typeface="Calibri"/>
                <a:sym typeface="Calibri"/>
              </a:rPr>
              <a:t>  </a:t>
            </a:r>
            <a:endParaRPr dirty="0">
              <a:latin typeface="Calibri"/>
              <a:ea typeface="Calibri"/>
              <a:cs typeface="Calibri"/>
              <a:sym typeface="Calibri"/>
            </a:endParaRPr>
          </a:p>
          <a:p>
            <a:pPr marL="0" lvl="0" indent="0" algn="ctr" rtl="0">
              <a:lnSpc>
                <a:spcPct val="90000"/>
              </a:lnSpc>
              <a:spcBef>
                <a:spcPts val="1400"/>
              </a:spcBef>
              <a:spcAft>
                <a:spcPts val="0"/>
              </a:spcAft>
              <a:buSzPts val="2200"/>
              <a:buNone/>
            </a:pPr>
            <a:r>
              <a:rPr lang="en-US" sz="2200" u="sng" dirty="0">
                <a:solidFill>
                  <a:schemeClr val="hlink"/>
                </a:solidFill>
                <a:latin typeface="Calibri"/>
                <a:ea typeface="Calibri"/>
                <a:cs typeface="Calibri"/>
                <a:sym typeface="Calibri"/>
                <a:hlinkClick r:id="rId7"/>
              </a:rPr>
              <a:t>https://www.facebook.com/FinancialEducation4Seniors/</a:t>
            </a:r>
            <a:endParaRPr sz="2200" dirty="0">
              <a:latin typeface="Calibri"/>
              <a:ea typeface="Calibri"/>
              <a:cs typeface="Calibri"/>
              <a:sym typeface="Calibri"/>
            </a:endParaRPr>
          </a:p>
          <a:p>
            <a:pPr marL="0" lvl="0" indent="0" algn="l" rtl="0">
              <a:lnSpc>
                <a:spcPct val="90000"/>
              </a:lnSpc>
              <a:spcBef>
                <a:spcPts val="1400"/>
              </a:spcBef>
              <a:spcAft>
                <a:spcPts val="0"/>
              </a:spcAft>
              <a:buSzPts val="2200"/>
              <a:buNone/>
            </a:pPr>
            <a:endParaRPr sz="2200" dirty="0">
              <a:latin typeface="Calibri"/>
              <a:ea typeface="Calibri"/>
              <a:cs typeface="Calibri"/>
              <a:sym typeface="Calibri"/>
            </a:endParaRPr>
          </a:p>
          <a:p>
            <a:pPr marL="91440" lvl="0" indent="0" algn="l" rtl="0">
              <a:lnSpc>
                <a:spcPct val="90000"/>
              </a:lnSpc>
              <a:spcBef>
                <a:spcPts val="1400"/>
              </a:spcBef>
              <a:spcAft>
                <a:spcPts val="0"/>
              </a:spcAft>
              <a:buSzPts val="2200"/>
              <a:buNone/>
            </a:pPr>
            <a:endParaRPr sz="2200" dirty="0">
              <a:latin typeface="Calibri"/>
              <a:ea typeface="Calibri"/>
              <a:cs typeface="Calibri"/>
              <a:sym typeface="Calibri"/>
            </a:endParaRPr>
          </a:p>
        </p:txBody>
      </p:sp>
      <p:pic>
        <p:nvPicPr>
          <p:cNvPr id="9" name="Google Shape;170;p6"/>
          <p:cNvPicPr preferRelativeResize="0"/>
          <p:nvPr/>
        </p:nvPicPr>
        <p:blipFill rotWithShape="1">
          <a:blip r:embed="rId8">
            <a:alphaModFix/>
          </a:blip>
          <a:srcRect l="5248" t="14968" r="3895" b="11903"/>
          <a:stretch/>
        </p:blipFill>
        <p:spPr>
          <a:xfrm>
            <a:off x="39600" y="6172702"/>
            <a:ext cx="2337847" cy="537328"/>
          </a:xfrm>
          <a:prstGeom prst="rect">
            <a:avLst/>
          </a:prstGeom>
          <a:noFill/>
          <a:ln>
            <a:noFill/>
          </a:ln>
        </p:spPr>
      </p:pic>
    </p:spTree>
    <p:extLst>
      <p:ext uri="{BB962C8B-B14F-4D97-AF65-F5344CB8AC3E}">
        <p14:creationId xmlns:p14="http://schemas.microsoft.com/office/powerpoint/2010/main" val="142342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00"/>
        <p:cNvGrpSpPr/>
        <p:nvPr/>
      </p:nvGrpSpPr>
      <p:grpSpPr>
        <a:xfrm>
          <a:off x="0" y="0"/>
          <a:ext cx="0" cy="0"/>
          <a:chOff x="0" y="0"/>
          <a:chExt cx="0" cy="0"/>
        </a:xfrm>
      </p:grpSpPr>
      <p:pic>
        <p:nvPicPr>
          <p:cNvPr id="401" name="Google Shape;401;p2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402" name="Google Shape;402;p2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403" name="Google Shape;403;p2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404" name="Google Shape;404;p20"/>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405" name="Google Shape;405;p2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407" name="Google Shape;407;p20"/>
          <p:cNvSpPr/>
          <p:nvPr/>
        </p:nvSpPr>
        <p:spPr>
          <a:xfrm>
            <a:off x="392401" y="1729138"/>
            <a:ext cx="9445520" cy="83095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L'</a:t>
            </a:r>
            <a:r>
              <a:rPr lang="en-US" sz="2400" b="1" dirty="0" err="1">
                <a:solidFill>
                  <a:srgbClr val="404040"/>
                </a:solidFill>
                <a:latin typeface="Calibri"/>
                <a:ea typeface="Calibri"/>
                <a:cs typeface="Calibri"/>
                <a:sym typeface="Calibri"/>
              </a:rPr>
              <a:t>open</a:t>
            </a:r>
            <a:r>
              <a:rPr lang="en-US" sz="2400" b="1" dirty="0">
                <a:solidFill>
                  <a:srgbClr val="404040"/>
                </a:solidFill>
                <a:latin typeface="Calibri"/>
                <a:ea typeface="Calibri"/>
                <a:cs typeface="Calibri"/>
                <a:sym typeface="Calibri"/>
              </a:rPr>
              <a:t> banking</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sistema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l'accesso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controllo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finanziari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consumatori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attraverso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applicazioni</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terzi</a:t>
            </a:r>
            <a:r>
              <a:rPr lang="en-US" sz="2400" b="1"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408" name="Google Shape;408;p20"/>
          <p:cNvSpPr/>
          <p:nvPr/>
        </p:nvSpPr>
        <p:spPr>
          <a:xfrm>
            <a:off x="392401" y="2587961"/>
            <a:ext cx="10544856" cy="19389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Open Banking</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sicuro</a:t>
            </a:r>
            <a:r>
              <a:rPr lang="en-US" sz="2400" dirty="0">
                <a:solidFill>
                  <a:srgbClr val="404040"/>
                </a:solidFill>
                <a:latin typeface="Calibri"/>
                <a:ea typeface="Calibri"/>
                <a:cs typeface="Calibri"/>
                <a:sym typeface="Calibri"/>
              </a:rPr>
              <a:t> per dare </a:t>
            </a:r>
            <a:r>
              <a:rPr lang="en-US" sz="2400" dirty="0" err="1">
                <a:solidFill>
                  <a:srgbClr val="404040"/>
                </a:solidFill>
                <a:latin typeface="Calibri"/>
                <a:ea typeface="Calibri"/>
                <a:cs typeface="Calibri"/>
                <a:sym typeface="Calibri"/>
              </a:rPr>
              <a:t>ai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fornitori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l'accesso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informazioni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finanziarie</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È </a:t>
            </a:r>
            <a:r>
              <a:rPr lang="en-US" sz="2400" dirty="0" err="1">
                <a:solidFill>
                  <a:srgbClr val="404040"/>
                </a:solidFill>
                <a:latin typeface="Calibri"/>
                <a:ea typeface="Calibri"/>
                <a:cs typeface="Calibri"/>
                <a:sym typeface="Calibri"/>
              </a:rPr>
              <a:t>un'innovazione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terzi</a:t>
            </a:r>
            <a:r>
              <a:rPr lang="en-US" sz="2400"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costruire</a:t>
            </a:r>
            <a:r>
              <a:rPr lang="en-US" sz="2400" b="1" dirty="0">
                <a:solidFill>
                  <a:srgbClr val="404040"/>
                </a:solidFill>
                <a:latin typeface="Calibri"/>
                <a:ea typeface="Calibri"/>
                <a:cs typeface="Calibri"/>
                <a:sym typeface="Calibri"/>
              </a:rPr>
              <a:t> app e </a:t>
            </a:r>
            <a:r>
              <a:rPr lang="en-US" sz="2400" b="1" dirty="0" err="1">
                <a:solidFill>
                  <a:srgbClr val="404040"/>
                </a:solidFill>
                <a:latin typeface="Calibri"/>
                <a:ea typeface="Calibri"/>
                <a:cs typeface="Calibri"/>
                <a:sym typeface="Calibri"/>
              </a:rPr>
              <a:t>servizi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intorno</a:t>
            </a:r>
            <a:r>
              <a:rPr lang="en-US" sz="2400" b="1" dirty="0">
                <a:solidFill>
                  <a:srgbClr val="404040"/>
                </a:solidFill>
                <a:latin typeface="Calibri"/>
                <a:ea typeface="Calibri"/>
                <a:cs typeface="Calibri"/>
                <a:sym typeface="Calibri"/>
              </a:rPr>
              <a:t> a </a:t>
            </a:r>
            <a:r>
              <a:rPr lang="en-US" sz="2400" b="1" dirty="0" err="1">
                <a:solidFill>
                  <a:srgbClr val="404040"/>
                </a:solidFill>
                <a:latin typeface="Calibri"/>
                <a:ea typeface="Calibri"/>
                <a:cs typeface="Calibri"/>
                <a:sym typeface="Calibri"/>
              </a:rPr>
              <a:t>istituzioni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finanziarie</a:t>
            </a:r>
            <a:r>
              <a:rPr lang="en-US" sz="2400" dirty="0">
                <a:solidFill>
                  <a:srgbClr val="404040"/>
                </a:solidFill>
                <a:latin typeface="Calibri"/>
                <a:ea typeface="Calibri"/>
                <a:cs typeface="Calibri"/>
                <a:sym typeface="Calibri"/>
              </a:rPr>
              <a:t> come le </a:t>
            </a:r>
            <a:r>
              <a:rPr lang="en-US" sz="2400" b="1" dirty="0" err="1">
                <a:solidFill>
                  <a:srgbClr val="404040"/>
                </a:solidFill>
                <a:latin typeface="Calibri"/>
                <a:ea typeface="Calibri"/>
                <a:cs typeface="Calibri"/>
                <a:sym typeface="Calibri"/>
              </a:rPr>
              <a:t>banche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409" name="Google Shape;409;p20"/>
          <p:cNvSpPr/>
          <p:nvPr/>
        </p:nvSpPr>
        <p:spPr>
          <a:xfrm>
            <a:off x="392401" y="4100317"/>
            <a:ext cx="7099588" cy="19389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Alcuni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esempi</a:t>
            </a:r>
            <a:r>
              <a:rPr lang="en-US" sz="2400"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applicazioni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bancarie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aperte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sono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programmi</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pianificazione</a:t>
            </a:r>
            <a:r>
              <a:rPr lang="en-US" sz="2400" b="1" dirty="0">
                <a:solidFill>
                  <a:srgbClr val="404040"/>
                </a:solidFill>
                <a:latin typeface="Calibri"/>
                <a:ea typeface="Calibri"/>
                <a:cs typeface="Calibri"/>
                <a:sym typeface="Calibri"/>
              </a:rPr>
              <a:t> del </a:t>
            </a:r>
            <a:r>
              <a:rPr lang="en-US" sz="2400" b="1" dirty="0" err="1">
                <a:solidFill>
                  <a:srgbClr val="404040"/>
                </a:solidFill>
                <a:latin typeface="Calibri"/>
                <a:ea typeface="Calibri"/>
                <a:cs typeface="Calibri"/>
                <a:sym typeface="Calibri"/>
              </a:rPr>
              <a:t>bilancio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estraggono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dalle</a:t>
            </a:r>
            <a:r>
              <a:rPr lang="en-US" sz="2400" dirty="0">
                <a:solidFill>
                  <a:srgbClr val="404040"/>
                </a:solidFill>
                <a:latin typeface="Calibri"/>
                <a:ea typeface="Calibri"/>
                <a:cs typeface="Calibri"/>
                <a:sym typeface="Calibri"/>
              </a:rPr>
              <a:t> carte di </a:t>
            </a:r>
            <a:r>
              <a:rPr lang="en-US" sz="2400"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persona.</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410" name="Google Shape;410;p20" descr="File:Digital-banking-concept.png"/>
          <p:cNvPicPr preferRelativeResize="0"/>
          <p:nvPr/>
        </p:nvPicPr>
        <p:blipFill rotWithShape="1">
          <a:blip r:embed="rId5">
            <a:alphaModFix/>
          </a:blip>
          <a:srcRect/>
          <a:stretch/>
        </p:blipFill>
        <p:spPr>
          <a:xfrm>
            <a:off x="8045825" y="3776184"/>
            <a:ext cx="3283719" cy="2150837"/>
          </a:xfrm>
          <a:prstGeom prst="rect">
            <a:avLst/>
          </a:prstGeom>
          <a:noFill/>
          <a:ln>
            <a:noFill/>
          </a:ln>
        </p:spPr>
      </p:pic>
      <p:sp>
        <p:nvSpPr>
          <p:cNvPr id="411" name="Google Shape;411;p20"/>
          <p:cNvSpPr txBox="1"/>
          <p:nvPr/>
        </p:nvSpPr>
        <p:spPr>
          <a:xfrm>
            <a:off x="9433777" y="6030333"/>
            <a:ext cx="229653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wikimediacommons.com</a:t>
            </a:r>
            <a:endParaRPr sz="900" dirty="0"/>
          </a:p>
        </p:txBody>
      </p:sp>
      <p:pic>
        <p:nvPicPr>
          <p:cNvPr id="412" name="Google Shape;412;p20"/>
          <p:cNvPicPr preferRelativeResize="0"/>
          <p:nvPr/>
        </p:nvPicPr>
        <p:blipFill rotWithShape="1">
          <a:blip r:embed="rId6">
            <a:alphaModFix/>
          </a:blip>
          <a:srcRect l="22747" t="21849" r="23011" b="33459"/>
          <a:stretch/>
        </p:blipFill>
        <p:spPr>
          <a:xfrm>
            <a:off x="11080800" y="0"/>
            <a:ext cx="1109704" cy="914305"/>
          </a:xfrm>
          <a:prstGeom prst="rect">
            <a:avLst/>
          </a:prstGeom>
          <a:noFill/>
          <a:ln>
            <a:noFill/>
          </a:ln>
        </p:spPr>
      </p:pic>
      <p:pic>
        <p:nvPicPr>
          <p:cNvPr id="413" name="Google Shape;413;p20"/>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414" name="Google Shape;414;p20"/>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4000" b="1">
              <a:solidFill>
                <a:srgbClr val="3F3F3F"/>
              </a:solidFill>
            </a:endParaRPr>
          </a:p>
        </p:txBody>
      </p:sp>
      <p:sp>
        <p:nvSpPr>
          <p:cNvPr id="415" name="Google Shape;415;p20"/>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1.9 </a:t>
            </a:r>
            <a:r>
              <a:rPr lang="en-US" sz="2400" b="1" dirty="0" err="1">
                <a:solidFill>
                  <a:srgbClr val="404040"/>
                </a:solidFill>
                <a:latin typeface="Calibri"/>
                <a:ea typeface="Calibri"/>
                <a:cs typeface="Calibri"/>
                <a:sym typeface="Calibri"/>
              </a:rPr>
              <a:t>Cos'è</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l'Open</a:t>
            </a:r>
            <a:r>
              <a:rPr lang="en-US" sz="2400" b="1" dirty="0">
                <a:solidFill>
                  <a:srgbClr val="404040"/>
                </a:solidFill>
                <a:latin typeface="Calibri"/>
                <a:ea typeface="Calibri"/>
                <a:cs typeface="Calibri"/>
                <a:sym typeface="Calibri"/>
              </a:rPr>
              <a:t> Banking</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20"/>
        <p:cNvGrpSpPr/>
        <p:nvPr/>
      </p:nvGrpSpPr>
      <p:grpSpPr>
        <a:xfrm>
          <a:off x="0" y="0"/>
          <a:ext cx="0" cy="0"/>
          <a:chOff x="0" y="0"/>
          <a:chExt cx="0" cy="0"/>
        </a:xfrm>
      </p:grpSpPr>
      <p:pic>
        <p:nvPicPr>
          <p:cNvPr id="421" name="Google Shape;421;p2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422" name="Google Shape;422;p2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423" name="Google Shape;423;p2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424" name="Google Shape;424;p21"/>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425" name="Google Shape;425;p2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427" name="Google Shape;427;p21"/>
          <p:cNvSpPr/>
          <p:nvPr/>
        </p:nvSpPr>
        <p:spPr>
          <a:xfrm>
            <a:off x="392401" y="1673096"/>
            <a:ext cx="10927694"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err="1">
                <a:solidFill>
                  <a:srgbClr val="404040"/>
                </a:solidFill>
                <a:latin typeface="Calibri"/>
                <a:ea typeface="Calibri"/>
                <a:cs typeface="Calibri"/>
                <a:sym typeface="Calibri"/>
              </a:rPr>
              <a:t>PSD2</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significa</a:t>
            </a:r>
            <a:r>
              <a:rPr lang="en-US" sz="2400" b="1" dirty="0">
                <a:solidFill>
                  <a:srgbClr val="404040"/>
                </a:solidFill>
                <a:latin typeface="Calibri"/>
                <a:ea typeface="Calibri"/>
                <a:cs typeface="Calibri"/>
                <a:sym typeface="Calibri"/>
              </a:rPr>
              <a:t> Payment Services Directive 2</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regolamento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europeo</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elettronico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Cerca</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rendere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sicuri</a:t>
            </a:r>
            <a:r>
              <a:rPr lang="en-US" sz="2400" dirty="0">
                <a:solidFill>
                  <a:srgbClr val="404040"/>
                </a:solidFill>
                <a:latin typeface="Calibri"/>
                <a:ea typeface="Calibri"/>
                <a:cs typeface="Calibri"/>
                <a:sym typeface="Calibri"/>
              </a:rPr>
              <a:t> in Europa, di </a:t>
            </a:r>
            <a:r>
              <a:rPr lang="en-US" sz="2400" dirty="0" err="1">
                <a:solidFill>
                  <a:srgbClr val="404040"/>
                </a:solidFill>
                <a:latin typeface="Calibri"/>
                <a:ea typeface="Calibri"/>
                <a:cs typeface="Calibri"/>
                <a:sym typeface="Calibri"/>
              </a:rPr>
              <a:t>stimolare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l'innovazione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aiutare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ad </a:t>
            </a:r>
            <a:r>
              <a:rPr lang="en-US" sz="2400" dirty="0" err="1">
                <a:solidFill>
                  <a:srgbClr val="404040"/>
                </a:solidFill>
                <a:latin typeface="Calibri"/>
                <a:ea typeface="Calibri"/>
                <a:cs typeface="Calibri"/>
                <a:sym typeface="Calibri"/>
              </a:rPr>
              <a:t>adattarsi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nuove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tecnologie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428" name="Google Shape;428;p21"/>
          <p:cNvSpPr/>
          <p:nvPr/>
        </p:nvSpPr>
        <p:spPr>
          <a:xfrm>
            <a:off x="3189249" y="2911294"/>
            <a:ext cx="8422500" cy="12003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suoi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obiettivi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rendere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aumentare</a:t>
            </a:r>
            <a:r>
              <a:rPr lang="en-US" sz="2400" dirty="0">
                <a:solidFill>
                  <a:srgbClr val="404040"/>
                </a:solidFill>
                <a:latin typeface="Calibri"/>
                <a:ea typeface="Calibri"/>
                <a:cs typeface="Calibri"/>
                <a:sym typeface="Calibri"/>
              </a:rPr>
              <a:t> la </a:t>
            </a:r>
            <a:r>
              <a:rPr lang="en-US" sz="2400" dirty="0" err="1">
                <a:solidFill>
                  <a:srgbClr val="404040"/>
                </a:solidFill>
                <a:latin typeface="Calibri"/>
                <a:ea typeface="Calibri"/>
                <a:cs typeface="Calibri"/>
                <a:sym typeface="Calibri"/>
              </a:rPr>
              <a:t>protezione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consumatori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promuovere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l'innovazione</a:t>
            </a:r>
            <a:r>
              <a:rPr lang="en-US" sz="2400" dirty="0">
                <a:solidFill>
                  <a:srgbClr val="404040"/>
                </a:solidFill>
                <a:latin typeface="Calibri"/>
                <a:ea typeface="Calibri"/>
                <a:cs typeface="Calibri"/>
                <a:sym typeface="Calibri"/>
              </a:rPr>
              <a:t> e la </a:t>
            </a:r>
            <a:r>
              <a:rPr lang="en-US" sz="2400" dirty="0" err="1">
                <a:solidFill>
                  <a:srgbClr val="404040"/>
                </a:solidFill>
                <a:latin typeface="Calibri"/>
                <a:ea typeface="Calibri"/>
                <a:cs typeface="Calibri"/>
                <a:sym typeface="Calibri"/>
              </a:rPr>
              <a:t>concorrenza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assicurando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stesso</a:t>
            </a:r>
            <a:r>
              <a:rPr lang="en-US" sz="2400" dirty="0">
                <a:solidFill>
                  <a:srgbClr val="404040"/>
                </a:solidFill>
                <a:latin typeface="Calibri"/>
                <a:ea typeface="Calibri"/>
                <a:cs typeface="Calibri"/>
                <a:sym typeface="Calibri"/>
              </a:rPr>
              <a:t> tempo </a:t>
            </a:r>
            <a:r>
              <a:rPr lang="en-US" sz="2400" dirty="0" err="1">
                <a:solidFill>
                  <a:srgbClr val="404040"/>
                </a:solidFill>
                <a:latin typeface="Calibri"/>
                <a:ea typeface="Calibri"/>
                <a:cs typeface="Calibri"/>
                <a:sym typeface="Calibri"/>
              </a:rPr>
              <a:t>condizioni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parità</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tutti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operatori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compresi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quelli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nuovi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429" name="Google Shape;429;p21"/>
          <p:cNvSpPr/>
          <p:nvPr/>
        </p:nvSpPr>
        <p:spPr>
          <a:xfrm>
            <a:off x="3189248" y="4442357"/>
            <a:ext cx="8422445"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Anche l'open banking fa parte della </a:t>
            </a:r>
            <a:r>
              <a:rPr lang="en-US" sz="2400" b="1">
                <a:solidFill>
                  <a:srgbClr val="404040"/>
                </a:solidFill>
                <a:latin typeface="Calibri"/>
                <a:ea typeface="Calibri"/>
                <a:cs typeface="Calibri"/>
                <a:sym typeface="Calibri"/>
              </a:rPr>
              <a:t>PSD2</a:t>
            </a:r>
            <a:r>
              <a:rPr lang="en-US" sz="2400">
                <a:solidFill>
                  <a:srgbClr val="404040"/>
                </a:solidFill>
                <a:latin typeface="Calibri"/>
                <a:ea typeface="Calibri"/>
                <a:cs typeface="Calibri"/>
                <a:sym typeface="Calibri"/>
              </a:rPr>
              <a:t>. La differenza è che mentre la PSD2 richiede alle banche di aprire i loro dati a terzi, l'Open Banking permette di farlo in un formato standard.</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3F3F3F"/>
              </a:solidFill>
              <a:latin typeface="Calibri"/>
              <a:ea typeface="Calibri"/>
              <a:cs typeface="Calibri"/>
              <a:sym typeface="Calibri"/>
            </a:endParaRPr>
          </a:p>
        </p:txBody>
      </p:sp>
      <p:sp>
        <p:nvSpPr>
          <p:cNvPr id="430" name="Google Shape;430;p21"/>
          <p:cNvSpPr txBox="1"/>
          <p:nvPr/>
        </p:nvSpPr>
        <p:spPr>
          <a:xfrm>
            <a:off x="771467" y="5784006"/>
            <a:ext cx="2595085"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rgbClr val="3F3F3F"/>
                </a:solidFill>
                <a:sym typeface="Arial"/>
              </a:rPr>
              <a:t>Source: www.commons.wikimedia.org</a:t>
            </a:r>
            <a:endParaRPr sz="900" dirty="0"/>
          </a:p>
        </p:txBody>
      </p:sp>
      <p:pic>
        <p:nvPicPr>
          <p:cNvPr id="431" name="Google Shape;431;p21"/>
          <p:cNvPicPr preferRelativeResize="0"/>
          <p:nvPr/>
        </p:nvPicPr>
        <p:blipFill rotWithShape="1">
          <a:blip r:embed="rId5">
            <a:alphaModFix/>
          </a:blip>
          <a:srcRect l="22747" t="21849" r="23011" b="33459"/>
          <a:stretch/>
        </p:blipFill>
        <p:spPr>
          <a:xfrm>
            <a:off x="11080800" y="0"/>
            <a:ext cx="1109704" cy="914305"/>
          </a:xfrm>
          <a:prstGeom prst="rect">
            <a:avLst/>
          </a:prstGeom>
          <a:noFill/>
          <a:ln>
            <a:noFill/>
          </a:ln>
        </p:spPr>
      </p:pic>
      <p:pic>
        <p:nvPicPr>
          <p:cNvPr id="432" name="Google Shape;432;p21"/>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433" name="Google Shape;433;p21"/>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4000" b="1">
              <a:solidFill>
                <a:srgbClr val="3F3F3F"/>
              </a:solidFill>
            </a:endParaRPr>
          </a:p>
        </p:txBody>
      </p:sp>
      <p:sp>
        <p:nvSpPr>
          <p:cNvPr id="434" name="Google Shape;434;p21"/>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1.10 Cos'è la PSD2</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pic>
        <p:nvPicPr>
          <p:cNvPr id="435" name="Google Shape;435;p21" descr="C:\Users\ANTONELLA\Documents\DOCUMENTI ANTONELLA\TRADUZIONI\DEFINE\Illustrazioni\2.png"/>
          <p:cNvPicPr preferRelativeResize="0"/>
          <p:nvPr/>
        </p:nvPicPr>
        <p:blipFill rotWithShape="1">
          <a:blip r:embed="rId7">
            <a:alphaModFix/>
          </a:blip>
          <a:srcRect/>
          <a:stretch/>
        </p:blipFill>
        <p:spPr>
          <a:xfrm>
            <a:off x="804920" y="2905440"/>
            <a:ext cx="1963421" cy="2878566"/>
          </a:xfrm>
          <a:prstGeom prst="rect">
            <a:avLst/>
          </a:prstGeom>
          <a:noFill/>
          <a:ln>
            <a:noFill/>
          </a:ln>
        </p:spPr>
      </p:pic>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442" name="Google Shape;442;p2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443" name="Google Shape;443;p2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444" name="Google Shape;444;p22"/>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445" name="Google Shape;445;p2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447" name="Google Shape;447;p22"/>
          <p:cNvSpPr/>
          <p:nvPr/>
        </p:nvSpPr>
        <p:spPr>
          <a:xfrm>
            <a:off x="421734" y="2506879"/>
            <a:ext cx="5666128" cy="193899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La </a:t>
            </a:r>
            <a:r>
              <a:rPr lang="en-US" sz="2400" dirty="0" err="1">
                <a:solidFill>
                  <a:srgbClr val="404040"/>
                </a:solidFill>
                <a:latin typeface="Calibri"/>
                <a:ea typeface="Calibri"/>
                <a:cs typeface="Calibri"/>
                <a:sym typeface="Calibri"/>
              </a:rPr>
              <a:t>direttiva</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PSD2</a:t>
            </a:r>
            <a:r>
              <a:rPr lang="en-US" sz="2400" dirty="0">
                <a:solidFill>
                  <a:srgbClr val="404040"/>
                </a:solidFill>
                <a:latin typeface="Calibri"/>
                <a:ea typeface="Calibri"/>
                <a:cs typeface="Calibri"/>
                <a:sym typeface="Calibri"/>
              </a:rPr>
              <a:t> è molto </a:t>
            </a:r>
            <a:r>
              <a:rPr lang="en-US" sz="2400" dirty="0" err="1">
                <a:solidFill>
                  <a:srgbClr val="404040"/>
                </a:solidFill>
                <a:latin typeface="Calibri"/>
                <a:ea typeface="Calibri"/>
                <a:cs typeface="Calibri"/>
                <a:sym typeface="Calibri"/>
              </a:rPr>
              <a:t>importante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perché</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cambierà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fondamentalmente</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relazioni</a:t>
            </a:r>
            <a:r>
              <a:rPr lang="en-US" sz="2400" dirty="0">
                <a:solidFill>
                  <a:srgbClr val="404040"/>
                </a:solidFill>
                <a:latin typeface="Calibri"/>
                <a:ea typeface="Calibri"/>
                <a:cs typeface="Calibri"/>
                <a:sym typeface="Calibri"/>
              </a:rPr>
              <a:t> operative, </a:t>
            </a:r>
            <a:r>
              <a:rPr lang="en-US" sz="2400" dirty="0" err="1">
                <a:solidFill>
                  <a:srgbClr val="404040"/>
                </a:solidFill>
                <a:latin typeface="Calibri"/>
                <a:ea typeface="Calibri"/>
                <a:cs typeface="Calibri"/>
                <a:sym typeface="Calibri"/>
              </a:rPr>
              <a:t>l'uso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clienti</a:t>
            </a:r>
            <a:r>
              <a:rPr lang="en-US" sz="2400" dirty="0">
                <a:solidFill>
                  <a:srgbClr val="404040"/>
                </a:solidFill>
                <a:latin typeface="Calibri"/>
                <a:ea typeface="Calibri"/>
                <a:cs typeface="Calibri"/>
                <a:sym typeface="Calibri"/>
              </a:rPr>
              <a:t> e la </a:t>
            </a:r>
            <a:r>
              <a:rPr lang="en-US" sz="2400" dirty="0" err="1">
                <a:solidFill>
                  <a:srgbClr val="404040"/>
                </a:solidFill>
                <a:latin typeface="Calibri"/>
                <a:ea typeface="Calibri"/>
                <a:cs typeface="Calibri"/>
                <a:sym typeface="Calibri"/>
              </a:rPr>
              <a:t>portata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modelli</a:t>
            </a:r>
            <a:r>
              <a:rPr lang="en-US" sz="2400" dirty="0">
                <a:solidFill>
                  <a:srgbClr val="404040"/>
                </a:solidFill>
                <a:latin typeface="Calibri"/>
                <a:ea typeface="Calibri"/>
                <a:cs typeface="Calibri"/>
                <a:sym typeface="Calibri"/>
              </a:rPr>
              <a:t> di business </a:t>
            </a:r>
            <a:r>
              <a:rPr lang="en-US" sz="2400" dirty="0" err="1">
                <a:solidFill>
                  <a:srgbClr val="404040"/>
                </a:solidFill>
                <a:latin typeface="Calibri"/>
                <a:ea typeface="Calibri"/>
                <a:cs typeface="Calibri"/>
                <a:sym typeface="Calibri"/>
              </a:rPr>
              <a:t>redditizi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448" name="Google Shape;448;p22"/>
          <p:cNvSpPr/>
          <p:nvPr/>
        </p:nvSpPr>
        <p:spPr>
          <a:xfrm>
            <a:off x="430128" y="1776540"/>
            <a:ext cx="5920000"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400" i="1" dirty="0" err="1">
                <a:solidFill>
                  <a:srgbClr val="404040"/>
                </a:solidFill>
                <a:effectLst>
                  <a:outerShdw blurRad="38100" dist="38100" dir="2700000" algn="tl">
                    <a:srgbClr val="000000">
                      <a:alpha val="43137"/>
                    </a:srgbClr>
                  </a:outerShdw>
                </a:effectLst>
                <a:latin typeface="Calibri"/>
                <a:ea typeface="Calibri"/>
                <a:cs typeface="Calibri"/>
                <a:sym typeface="Calibri"/>
              </a:rPr>
              <a:t>Perché</a:t>
            </a:r>
            <a:r>
              <a:rPr lang="en-US" sz="2400" i="1" dirty="0">
                <a:solidFill>
                  <a:srgbClr val="404040"/>
                </a:solidFill>
                <a:effectLst>
                  <a:outerShdw blurRad="38100" dist="38100" dir="2700000" algn="tl">
                    <a:srgbClr val="000000">
                      <a:alpha val="43137"/>
                    </a:srgbClr>
                  </a:outerShdw>
                </a:effectLst>
                <a:latin typeface="Calibri"/>
                <a:ea typeface="Calibri"/>
                <a:cs typeface="Calibri"/>
                <a:sym typeface="Calibri"/>
              </a:rPr>
              <a:t> la </a:t>
            </a:r>
            <a:r>
              <a:rPr lang="en-US" sz="2400" b="1" i="1" dirty="0" err="1">
                <a:solidFill>
                  <a:srgbClr val="404040"/>
                </a:solidFill>
                <a:effectLst>
                  <a:outerShdw blurRad="38100" dist="38100" dir="2700000" algn="tl">
                    <a:srgbClr val="000000">
                      <a:alpha val="43137"/>
                    </a:srgbClr>
                  </a:outerShdw>
                </a:effectLst>
                <a:latin typeface="Calibri"/>
                <a:ea typeface="Calibri"/>
                <a:cs typeface="Calibri"/>
                <a:sym typeface="Calibri"/>
              </a:rPr>
              <a:t>PSD2</a:t>
            </a:r>
            <a:r>
              <a:rPr lang="en-US" sz="2400" i="1" dirty="0">
                <a:solidFill>
                  <a:srgbClr val="404040"/>
                </a:solidFill>
                <a:effectLst>
                  <a:outerShdw blurRad="38100" dist="38100" dir="2700000" algn="tl">
                    <a:srgbClr val="000000">
                      <a:alpha val="43137"/>
                    </a:srgbClr>
                  </a:outerShdw>
                </a:effectLst>
                <a:latin typeface="Calibri"/>
                <a:ea typeface="Calibri"/>
                <a:cs typeface="Calibri"/>
                <a:sym typeface="Calibri"/>
              </a:rPr>
              <a:t> è </a:t>
            </a:r>
            <a:r>
              <a:rPr lang="en-US" sz="2400" i="1" dirty="0" err="1">
                <a:solidFill>
                  <a:srgbClr val="404040"/>
                </a:solidFill>
                <a:effectLst>
                  <a:outerShdw blurRad="38100" dist="38100" dir="2700000" algn="tl">
                    <a:srgbClr val="000000">
                      <a:alpha val="43137"/>
                    </a:srgbClr>
                  </a:outerShdw>
                </a:effectLst>
                <a:latin typeface="Calibri"/>
                <a:ea typeface="Calibri"/>
                <a:cs typeface="Calibri"/>
                <a:sym typeface="Calibri"/>
              </a:rPr>
              <a:t>così</a:t>
            </a:r>
            <a:r>
              <a:rPr lang="en-US" sz="2400" i="1" dirty="0">
                <a:solidFill>
                  <a:srgbClr val="404040"/>
                </a:solidFill>
                <a:effectLst>
                  <a:outerShdw blurRad="38100" dist="38100" dir="2700000" algn="tl">
                    <a:srgbClr val="000000">
                      <a:alpha val="43137"/>
                    </a:srgbClr>
                  </a:outerShdw>
                </a:effectLst>
                <a:latin typeface="Calibri"/>
                <a:ea typeface="Calibri"/>
                <a:cs typeface="Calibri"/>
                <a:sym typeface="Calibri"/>
              </a:rPr>
              <a:t> </a:t>
            </a:r>
            <a:r>
              <a:rPr lang="en-US" sz="2400" i="1" dirty="0" err="1">
                <a:solidFill>
                  <a:srgbClr val="404040"/>
                </a:solidFill>
                <a:effectLst>
                  <a:outerShdw blurRad="38100" dist="38100" dir="2700000" algn="tl">
                    <a:srgbClr val="000000">
                      <a:alpha val="43137"/>
                    </a:srgbClr>
                  </a:outerShdw>
                </a:effectLst>
                <a:latin typeface="Calibri"/>
                <a:ea typeface="Calibri"/>
                <a:cs typeface="Calibri"/>
                <a:sym typeface="Calibri"/>
              </a:rPr>
              <a:t>importante</a:t>
            </a:r>
            <a:r>
              <a:rPr lang="en-US" sz="2400" i="1" dirty="0">
                <a:solidFill>
                  <a:srgbClr val="404040"/>
                </a:solidFill>
                <a:effectLst>
                  <a:outerShdw blurRad="38100" dist="38100" dir="2700000" algn="tl">
                    <a:srgbClr val="000000">
                      <a:alpha val="43137"/>
                    </a:srgbClr>
                  </a:outerShdw>
                </a:effectLst>
                <a:latin typeface="Calibri"/>
                <a:ea typeface="Calibri"/>
                <a:cs typeface="Calibri"/>
                <a:sym typeface="Calibri"/>
              </a:rPr>
              <a:t>?</a:t>
            </a:r>
            <a:endParaRPr sz="2400" i="1" dirty="0">
              <a:solidFill>
                <a:schemeClr val="dk1"/>
              </a:solidFill>
              <a:effectLst>
                <a:outerShdw blurRad="38100" dist="38100" dir="2700000" algn="tl">
                  <a:srgbClr val="000000">
                    <a:alpha val="43137"/>
                  </a:srgbClr>
                </a:outerShdw>
              </a:effectLst>
              <a:latin typeface="Calibri"/>
              <a:ea typeface="Calibri"/>
              <a:cs typeface="Calibri"/>
              <a:sym typeface="Calibri"/>
            </a:endParaRPr>
          </a:p>
          <a:p>
            <a:pPr marL="0" marR="0" lvl="0" indent="0" algn="l" rtl="0">
              <a:spcBef>
                <a:spcPts val="0"/>
              </a:spcBef>
              <a:spcAft>
                <a:spcPts val="0"/>
              </a:spcAft>
              <a:buNone/>
            </a:pPr>
            <a:endParaRPr sz="2400" dirty="0">
              <a:solidFill>
                <a:srgbClr val="3F3F3F"/>
              </a:solidFill>
              <a:latin typeface="Calibri"/>
              <a:ea typeface="Calibri"/>
              <a:cs typeface="Calibri"/>
              <a:sym typeface="Calibri"/>
            </a:endParaRPr>
          </a:p>
        </p:txBody>
      </p:sp>
      <p:sp>
        <p:nvSpPr>
          <p:cNvPr id="449" name="Google Shape;449;p22"/>
          <p:cNvSpPr/>
          <p:nvPr/>
        </p:nvSpPr>
        <p:spPr>
          <a:xfrm>
            <a:off x="9850825" y="5148336"/>
            <a:ext cx="178632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www.pxhere.com</a:t>
            </a:r>
            <a:endParaRPr sz="900" dirty="0"/>
          </a:p>
        </p:txBody>
      </p:sp>
      <p:pic>
        <p:nvPicPr>
          <p:cNvPr id="450" name="Google Shape;450;p22"/>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451" name="Google Shape;451;p22"/>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452" name="Google Shape;452;p22"/>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4000" b="1">
              <a:solidFill>
                <a:srgbClr val="3F3F3F"/>
              </a:solidFill>
            </a:endParaRPr>
          </a:p>
        </p:txBody>
      </p:sp>
      <p:sp>
        <p:nvSpPr>
          <p:cNvPr id="453" name="Google Shape;453;p22"/>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rPr>
              <a:t>1.10 Cos'è la PSD2</a:t>
            </a:r>
            <a:endParaRPr sz="2400">
              <a:solidFill>
                <a:schemeClr val="dk1"/>
              </a:solidFill>
            </a:endParaRPr>
          </a:p>
          <a:p>
            <a:pPr marL="0" marR="0" lvl="0" indent="0" algn="just" rtl="0">
              <a:spcBef>
                <a:spcPts val="0"/>
              </a:spcBef>
              <a:spcAft>
                <a:spcPts val="0"/>
              </a:spcAft>
              <a:buNone/>
            </a:pPr>
            <a:endParaRPr sz="2400" b="1">
              <a:solidFill>
                <a:srgbClr val="3F3F3F"/>
              </a:solidFill>
            </a:endParaRPr>
          </a:p>
        </p:txBody>
      </p:sp>
      <p:pic>
        <p:nvPicPr>
          <p:cNvPr id="454" name="Google Shape;454;p22" descr="banco, App, Servicio, financiar, en línea, transacción, icono, Smartphone, gestionar, tecnología, pista, concepto, factura, inteligente, Internet, calculadora, moneda, billetera, teléfono, presupuesto, pago, plano, dinero, paga, compra, lucro, comercio, negocio, cuenta, bancario, Ecommerce, texto, producto, hombro, en pie, fuente, comunicación, comportamiento humano, articulación, logo, trabajo, marca, conversacion, organización, diseño gráfico, trabajador de cuello blanco, camiseta, hablar en público"/>
          <p:cNvPicPr preferRelativeResize="0"/>
          <p:nvPr/>
        </p:nvPicPr>
        <p:blipFill rotWithShape="1">
          <a:blip r:embed="rId7">
            <a:alphaModFix/>
          </a:blip>
          <a:srcRect/>
          <a:stretch/>
        </p:blipFill>
        <p:spPr>
          <a:xfrm>
            <a:off x="7003325" y="2075254"/>
            <a:ext cx="4633823" cy="3047645"/>
          </a:xfrm>
          <a:prstGeom prst="rect">
            <a:avLst/>
          </a:prstGeom>
          <a:noFill/>
          <a:ln>
            <a:noFill/>
          </a:ln>
        </p:spPr>
      </p:pic>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58"/>
        <p:cNvGrpSpPr/>
        <p:nvPr/>
      </p:nvGrpSpPr>
      <p:grpSpPr>
        <a:xfrm>
          <a:off x="0" y="0"/>
          <a:ext cx="0" cy="0"/>
          <a:chOff x="0" y="0"/>
          <a:chExt cx="0" cy="0"/>
        </a:xfrm>
      </p:grpSpPr>
      <p:pic>
        <p:nvPicPr>
          <p:cNvPr id="459" name="Google Shape;459;p23" descr="PSD2: access to customer data, under the spotlight | BBVA"/>
          <p:cNvPicPr preferRelativeResize="0"/>
          <p:nvPr/>
        </p:nvPicPr>
        <p:blipFill rotWithShape="1">
          <a:blip r:embed="rId3">
            <a:alphaModFix/>
          </a:blip>
          <a:srcRect l="43901" t="-379" r="1" b="3180"/>
          <a:stretch/>
        </p:blipFill>
        <p:spPr>
          <a:xfrm>
            <a:off x="5195943" y="1275144"/>
            <a:ext cx="6749077" cy="4782807"/>
          </a:xfrm>
          <a:prstGeom prst="rect">
            <a:avLst/>
          </a:prstGeom>
          <a:noFill/>
          <a:ln>
            <a:noFill/>
          </a:ln>
        </p:spPr>
      </p:pic>
      <p:pic>
        <p:nvPicPr>
          <p:cNvPr id="460" name="Google Shape;460;p23"/>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461" name="Google Shape;461;p23"/>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462" name="Google Shape;462;p23"/>
          <p:cNvPicPr preferRelativeResize="0"/>
          <p:nvPr/>
        </p:nvPicPr>
        <p:blipFill rotWithShape="1">
          <a:blip r:embed="rId5">
            <a:alphaModFix/>
          </a:blip>
          <a:srcRect/>
          <a:stretch/>
        </p:blipFill>
        <p:spPr>
          <a:xfrm>
            <a:off x="5989319" y="6390650"/>
            <a:ext cx="45719" cy="467350"/>
          </a:xfrm>
          <a:prstGeom prst="rect">
            <a:avLst/>
          </a:prstGeom>
          <a:noFill/>
          <a:ln>
            <a:noFill/>
          </a:ln>
        </p:spPr>
      </p:pic>
      <p:pic>
        <p:nvPicPr>
          <p:cNvPr id="463" name="Google Shape;463;p23"/>
          <p:cNvPicPr preferRelativeResize="0"/>
          <p:nvPr/>
        </p:nvPicPr>
        <p:blipFill rotWithShape="1">
          <a:blip r:embed="rId5">
            <a:alphaModFix/>
          </a:blip>
          <a:srcRect/>
          <a:stretch/>
        </p:blipFill>
        <p:spPr>
          <a:xfrm rot="5400000">
            <a:off x="8084303" y="434779"/>
            <a:ext cx="56120" cy="1240747"/>
          </a:xfrm>
          <a:prstGeom prst="rect">
            <a:avLst/>
          </a:prstGeom>
          <a:noFill/>
          <a:ln>
            <a:noFill/>
          </a:ln>
        </p:spPr>
      </p:pic>
      <p:pic>
        <p:nvPicPr>
          <p:cNvPr id="464" name="Google Shape;464;p23"/>
          <p:cNvPicPr preferRelativeResize="0"/>
          <p:nvPr/>
        </p:nvPicPr>
        <p:blipFill rotWithShape="1">
          <a:blip r:embed="rId5">
            <a:alphaModFix/>
          </a:blip>
          <a:srcRect/>
          <a:stretch/>
        </p:blipFill>
        <p:spPr>
          <a:xfrm rot="5400000">
            <a:off x="8084303" y="5516283"/>
            <a:ext cx="56120" cy="1240747"/>
          </a:xfrm>
          <a:prstGeom prst="rect">
            <a:avLst/>
          </a:prstGeom>
          <a:noFill/>
          <a:ln>
            <a:noFill/>
          </a:ln>
        </p:spPr>
      </p:pic>
      <p:sp>
        <p:nvSpPr>
          <p:cNvPr id="466" name="Google Shape;466;p23"/>
          <p:cNvSpPr/>
          <p:nvPr/>
        </p:nvSpPr>
        <p:spPr>
          <a:xfrm>
            <a:off x="392401" y="1678960"/>
            <a:ext cx="4525039" cy="378561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API è </a:t>
            </a:r>
            <a:r>
              <a:rPr lang="en-US" sz="2400" b="1" dirty="0" err="1">
                <a:solidFill>
                  <a:srgbClr val="404040"/>
                </a:solidFill>
                <a:latin typeface="Calibri"/>
                <a:ea typeface="Calibri"/>
                <a:cs typeface="Calibri"/>
                <a:sym typeface="Calibri"/>
              </a:rPr>
              <a:t>l'acronimo</a:t>
            </a:r>
            <a:r>
              <a:rPr lang="en-US" sz="2400" b="1" dirty="0">
                <a:solidFill>
                  <a:srgbClr val="404040"/>
                </a:solidFill>
                <a:latin typeface="Calibri"/>
                <a:ea typeface="Calibri"/>
                <a:cs typeface="Calibri"/>
                <a:sym typeface="Calibri"/>
              </a:rPr>
              <a:t> di Application Programming Interface,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intermediario</a:t>
            </a:r>
            <a:r>
              <a:rPr lang="en-US" sz="2400" dirty="0">
                <a:solidFill>
                  <a:srgbClr val="404040"/>
                </a:solidFill>
                <a:latin typeface="Calibri"/>
                <a:ea typeface="Calibri"/>
                <a:cs typeface="Calibri"/>
                <a:sym typeface="Calibri"/>
              </a:rPr>
              <a:t> software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a due </a:t>
            </a:r>
            <a:r>
              <a:rPr lang="en-US" sz="2400" dirty="0" err="1">
                <a:solidFill>
                  <a:srgbClr val="404040"/>
                </a:solidFill>
                <a:latin typeface="Calibri"/>
                <a:ea typeface="Calibri"/>
                <a:cs typeface="Calibri"/>
                <a:sym typeface="Calibri"/>
              </a:rPr>
              <a:t>applicazioni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parlare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loro</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b="1" dirty="0" err="1">
                <a:solidFill>
                  <a:srgbClr val="404040"/>
                </a:solidFill>
                <a:latin typeface="Calibri"/>
                <a:ea typeface="Calibri"/>
                <a:cs typeface="Calibri"/>
                <a:sym typeface="Calibri"/>
              </a:rPr>
              <a:t>Ogni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volta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un'app</a:t>
            </a:r>
            <a:r>
              <a:rPr lang="en-US" sz="2400" dirty="0">
                <a:solidFill>
                  <a:srgbClr val="404040"/>
                </a:solidFill>
                <a:latin typeface="Calibri"/>
                <a:ea typeface="Calibri"/>
                <a:cs typeface="Calibri"/>
                <a:sym typeface="Calibri"/>
              </a:rPr>
              <a:t> come Facebook, </a:t>
            </a:r>
            <a:r>
              <a:rPr lang="en-US" sz="2400" dirty="0" err="1">
                <a:solidFill>
                  <a:srgbClr val="404040"/>
                </a:solidFill>
                <a:latin typeface="Calibri"/>
                <a:ea typeface="Calibri"/>
                <a:cs typeface="Calibri"/>
                <a:sym typeface="Calibri"/>
              </a:rPr>
              <a:t>mandi</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messaggio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istantaneo</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controlli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tempo </a:t>
            </a:r>
            <a:r>
              <a:rPr lang="en-US" sz="2400" dirty="0" err="1">
                <a:solidFill>
                  <a:srgbClr val="404040"/>
                </a:solidFill>
                <a:latin typeface="Calibri"/>
                <a:ea typeface="Calibri"/>
                <a:cs typeface="Calibri"/>
                <a:sym typeface="Calibri"/>
              </a:rPr>
              <a:t>sul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telefono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stai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usando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un'API</a:t>
            </a:r>
            <a:r>
              <a:rPr lang="en-US" sz="2400" b="1"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467" name="Google Shape;467;p23"/>
          <p:cNvSpPr/>
          <p:nvPr/>
        </p:nvSpPr>
        <p:spPr>
          <a:xfrm>
            <a:off x="6618883" y="3369172"/>
            <a:ext cx="48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3F3F3F"/>
                </a:solidFill>
                <a:latin typeface="Arial"/>
                <a:ea typeface="Arial"/>
                <a:cs typeface="Arial"/>
                <a:sym typeface="Arial"/>
              </a:rPr>
              <a:t>API</a:t>
            </a:r>
            <a:endParaRPr sz="1800">
              <a:solidFill>
                <a:srgbClr val="3F3F3F"/>
              </a:solidFill>
              <a:latin typeface="Arial"/>
              <a:ea typeface="Arial"/>
              <a:cs typeface="Arial"/>
              <a:sym typeface="Arial"/>
            </a:endParaRPr>
          </a:p>
        </p:txBody>
      </p:sp>
      <p:sp>
        <p:nvSpPr>
          <p:cNvPr id="468" name="Google Shape;468;p23"/>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a:solidFill>
                <a:srgbClr val="3F3F3F"/>
              </a:solidFill>
              <a:latin typeface="Arial"/>
              <a:ea typeface="Arial"/>
              <a:cs typeface="Arial"/>
              <a:sym typeface="Arial"/>
            </a:endParaRPr>
          </a:p>
        </p:txBody>
      </p:sp>
      <p:sp>
        <p:nvSpPr>
          <p:cNvPr id="469" name="Google Shape;469;p23"/>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i="1">
                <a:solidFill>
                  <a:srgbClr val="009999"/>
                </a:solidFill>
                <a:latin typeface="Calibri"/>
                <a:ea typeface="Calibri"/>
                <a:cs typeface="Calibri"/>
                <a:sym typeface="Calibri"/>
              </a:rPr>
              <a:t>Definizione dei termini:   API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i="1">
              <a:solidFill>
                <a:srgbClr val="009999"/>
              </a:solidFill>
              <a:latin typeface="Calibri"/>
              <a:ea typeface="Calibri"/>
              <a:cs typeface="Calibri"/>
              <a:sym typeface="Calibri"/>
            </a:endParaRPr>
          </a:p>
        </p:txBody>
      </p:sp>
      <p:pic>
        <p:nvPicPr>
          <p:cNvPr id="470" name="Google Shape;470;p23"/>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pic>
        <p:nvPicPr>
          <p:cNvPr id="471" name="Google Shape;471;p23"/>
          <p:cNvPicPr preferRelativeResize="0"/>
          <p:nvPr/>
        </p:nvPicPr>
        <p:blipFill rotWithShape="1">
          <a:blip r:embed="rId7">
            <a:alphaModFix/>
          </a:blip>
          <a:srcRect l="22747" t="21849" r="23011" b="33459"/>
          <a:stretch/>
        </p:blipFill>
        <p:spPr>
          <a:xfrm>
            <a:off x="11082296" y="0"/>
            <a:ext cx="1109704" cy="914305"/>
          </a:xfrm>
          <a:prstGeom prst="rect">
            <a:avLst/>
          </a:prstGeom>
          <a:noFill/>
          <a:ln>
            <a:noFill/>
          </a:ln>
        </p:spPr>
      </p:pic>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76"/>
        <p:cNvGrpSpPr/>
        <p:nvPr/>
      </p:nvGrpSpPr>
      <p:grpSpPr>
        <a:xfrm>
          <a:off x="0" y="0"/>
          <a:ext cx="0" cy="0"/>
          <a:chOff x="0" y="0"/>
          <a:chExt cx="0" cy="0"/>
        </a:xfrm>
      </p:grpSpPr>
      <p:pic>
        <p:nvPicPr>
          <p:cNvPr id="477" name="Google Shape;477;p2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478" name="Google Shape;478;p2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479" name="Google Shape;479;p2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480" name="Google Shape;480;p24"/>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481" name="Google Shape;481;p2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483" name="Google Shape;483;p24"/>
          <p:cNvSpPr/>
          <p:nvPr/>
        </p:nvSpPr>
        <p:spPr>
          <a:xfrm>
            <a:off x="392401" y="1718302"/>
            <a:ext cx="5508697" cy="156966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Le </a:t>
            </a:r>
            <a:r>
              <a:rPr lang="en-US" sz="2400" b="1" dirty="0">
                <a:solidFill>
                  <a:srgbClr val="404040"/>
                </a:solidFill>
                <a:latin typeface="Calibri"/>
                <a:ea typeface="Calibri"/>
                <a:cs typeface="Calibri"/>
                <a:sym typeface="Calibri"/>
              </a:rPr>
              <a:t>API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forniscono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mezzi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tecnologici</a:t>
            </a:r>
            <a:r>
              <a:rPr lang="en-US" sz="2400" dirty="0">
                <a:solidFill>
                  <a:srgbClr val="404040"/>
                </a:solidFill>
                <a:latin typeface="Calibri"/>
                <a:ea typeface="Calibri"/>
                <a:cs typeface="Calibri"/>
                <a:sym typeface="Calibri"/>
              </a:rPr>
              <a:t> per </a:t>
            </a:r>
            <a:r>
              <a:rPr lang="en-US" sz="2400" b="1" dirty="0" err="1">
                <a:solidFill>
                  <a:srgbClr val="404040"/>
                </a:solidFill>
                <a:latin typeface="Calibri"/>
                <a:ea typeface="Calibri"/>
                <a:cs typeface="Calibri"/>
                <a:sym typeface="Calibri"/>
              </a:rPr>
              <a:t>connettere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loro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dati</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terze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parti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l'intento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principale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PSD2</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484" name="Google Shape;484;p24"/>
          <p:cNvSpPr/>
          <p:nvPr/>
        </p:nvSpPr>
        <p:spPr>
          <a:xfrm>
            <a:off x="392401" y="3416761"/>
            <a:ext cx="5508697"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Le </a:t>
            </a:r>
            <a:r>
              <a:rPr lang="en-US" sz="2400" dirty="0" err="1">
                <a:solidFill>
                  <a:srgbClr val="404040"/>
                </a:solidFill>
                <a:latin typeface="Calibri"/>
                <a:ea typeface="Calibri"/>
                <a:cs typeface="Calibri"/>
                <a:sym typeface="Calibri"/>
              </a:rPr>
              <a:t>banche</a:t>
            </a:r>
            <a:r>
              <a:rPr lang="en-US" sz="2400" dirty="0">
                <a:solidFill>
                  <a:srgbClr val="404040"/>
                </a:solidFill>
                <a:latin typeface="Calibri"/>
                <a:ea typeface="Calibri"/>
                <a:cs typeface="Calibri"/>
                <a:sym typeface="Calibri"/>
              </a:rPr>
              <a:t> con API </a:t>
            </a:r>
            <a:r>
              <a:rPr lang="en-US" sz="2400" b="1" dirty="0" err="1">
                <a:solidFill>
                  <a:srgbClr val="404040"/>
                </a:solidFill>
                <a:latin typeface="Calibri"/>
                <a:ea typeface="Calibri"/>
                <a:cs typeface="Calibri"/>
                <a:sym typeface="Calibri"/>
              </a:rPr>
              <a:t>permettono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alle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imprese</a:t>
            </a:r>
            <a:r>
              <a:rPr lang="en-US" sz="2400" b="1" dirty="0">
                <a:solidFill>
                  <a:srgbClr val="404040"/>
                </a:solidFill>
                <a:latin typeface="Calibri"/>
                <a:ea typeface="Calibri"/>
                <a:cs typeface="Calibri"/>
                <a:sym typeface="Calibri"/>
              </a:rPr>
              <a:t> fintech</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costruire</a:t>
            </a:r>
            <a:r>
              <a:rPr lang="en-US" sz="2400" dirty="0">
                <a:solidFill>
                  <a:srgbClr val="404040"/>
                </a:solidFill>
                <a:latin typeface="Calibri"/>
                <a:ea typeface="Calibri"/>
                <a:cs typeface="Calibri"/>
                <a:sym typeface="Calibri"/>
              </a:rPr>
              <a:t> app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utilizzano</a:t>
            </a:r>
            <a:r>
              <a:rPr lang="en-US" sz="2400" dirty="0">
                <a:solidFill>
                  <a:srgbClr val="404040"/>
                </a:solidFill>
                <a:latin typeface="Calibri"/>
                <a:ea typeface="Calibri"/>
                <a:cs typeface="Calibri"/>
                <a:sym typeface="Calibri"/>
              </a:rPr>
              <a:t> la </a:t>
            </a:r>
            <a:r>
              <a:rPr lang="en-US" sz="2400" dirty="0" err="1">
                <a:solidFill>
                  <a:srgbClr val="404040"/>
                </a:solidFill>
                <a:latin typeface="Calibri"/>
                <a:ea typeface="Calibri"/>
                <a:cs typeface="Calibri"/>
                <a:sym typeface="Calibri"/>
              </a:rPr>
              <a:t>loro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infrastruttura</a:t>
            </a:r>
            <a:r>
              <a:rPr lang="en-US" sz="2400" dirty="0">
                <a:solidFill>
                  <a:srgbClr val="404040"/>
                </a:solidFill>
                <a:latin typeface="Calibri"/>
                <a:ea typeface="Calibri"/>
                <a:cs typeface="Calibri"/>
                <a:sym typeface="Calibri"/>
              </a:rPr>
              <a:t>, come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controllo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saldi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485" name="Google Shape;485;p24" descr="Introducing PSD2. The new PSD2 directive is a fundamental… | by savedroid |  Inside savedroid | Medium"/>
          <p:cNvPicPr preferRelativeResize="0"/>
          <p:nvPr/>
        </p:nvPicPr>
        <p:blipFill rotWithShape="1">
          <a:blip r:embed="rId5">
            <a:alphaModFix/>
          </a:blip>
          <a:srcRect/>
          <a:stretch/>
        </p:blipFill>
        <p:spPr>
          <a:xfrm>
            <a:off x="6663802" y="1710343"/>
            <a:ext cx="5074489" cy="3088587"/>
          </a:xfrm>
          <a:prstGeom prst="rect">
            <a:avLst/>
          </a:prstGeom>
          <a:noFill/>
          <a:ln>
            <a:noFill/>
          </a:ln>
        </p:spPr>
      </p:pic>
      <p:pic>
        <p:nvPicPr>
          <p:cNvPr id="486" name="Google Shape;486;p24"/>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487" name="Google Shape;487;p24"/>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a:solidFill>
                <a:srgbClr val="3F3F3F"/>
              </a:solidFill>
              <a:latin typeface="Arial"/>
              <a:ea typeface="Arial"/>
              <a:cs typeface="Arial"/>
              <a:sym typeface="Arial"/>
            </a:endParaRPr>
          </a:p>
        </p:txBody>
      </p:sp>
      <p:sp>
        <p:nvSpPr>
          <p:cNvPr id="488" name="Google Shape;488;p24"/>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i="1">
                <a:solidFill>
                  <a:srgbClr val="009999"/>
                </a:solidFill>
                <a:latin typeface="Calibri"/>
                <a:ea typeface="Calibri"/>
                <a:cs typeface="Calibri"/>
                <a:sym typeface="Calibri"/>
              </a:rPr>
              <a:t>Definizione dei termini:   API</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b="1" i="1">
              <a:solidFill>
                <a:srgbClr val="009999"/>
              </a:solidFill>
              <a:latin typeface="Calibri"/>
              <a:ea typeface="Calibri"/>
              <a:cs typeface="Calibri"/>
              <a:sym typeface="Calibri"/>
            </a:endParaRPr>
          </a:p>
          <a:p>
            <a:pPr marL="0" marR="0" lvl="0" indent="0" algn="just" rtl="0">
              <a:spcBef>
                <a:spcPts val="0"/>
              </a:spcBef>
              <a:spcAft>
                <a:spcPts val="0"/>
              </a:spcAft>
              <a:buNone/>
            </a:pPr>
            <a:endParaRPr sz="2400" b="1" i="1">
              <a:solidFill>
                <a:srgbClr val="009999"/>
              </a:solidFill>
            </a:endParaRPr>
          </a:p>
        </p:txBody>
      </p:sp>
      <p:pic>
        <p:nvPicPr>
          <p:cNvPr id="489" name="Google Shape;489;p24"/>
          <p:cNvPicPr preferRelativeResize="0"/>
          <p:nvPr/>
        </p:nvPicPr>
        <p:blipFill rotWithShape="1">
          <a:blip r:embed="rId7">
            <a:alphaModFix/>
          </a:blip>
          <a:srcRect l="22747" t="21849" r="23011" b="33459"/>
          <a:stretch/>
        </p:blipFill>
        <p:spPr>
          <a:xfrm>
            <a:off x="11082296" y="0"/>
            <a:ext cx="1109704" cy="914305"/>
          </a:xfrm>
          <a:prstGeom prst="rect">
            <a:avLst/>
          </a:prstGeom>
          <a:noFill/>
          <a:ln>
            <a:noFill/>
          </a:ln>
        </p:spPr>
      </p:pic>
      <p:sp>
        <p:nvSpPr>
          <p:cNvPr id="490" name="Google Shape;490;p24"/>
          <p:cNvSpPr/>
          <p:nvPr/>
        </p:nvSpPr>
        <p:spPr>
          <a:xfrm>
            <a:off x="9947095" y="5060324"/>
            <a:ext cx="1791196"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www.freepik.com</a:t>
            </a:r>
            <a:endParaRPr sz="900" dirty="0"/>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495"/>
        <p:cNvGrpSpPr/>
        <p:nvPr/>
      </p:nvGrpSpPr>
      <p:grpSpPr>
        <a:xfrm>
          <a:off x="0" y="0"/>
          <a:ext cx="0" cy="0"/>
          <a:chOff x="0" y="0"/>
          <a:chExt cx="0" cy="0"/>
        </a:xfrm>
      </p:grpSpPr>
      <p:pic>
        <p:nvPicPr>
          <p:cNvPr id="496" name="Google Shape;496;p2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497" name="Google Shape;497;p2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498" name="Google Shape;498;p2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499" name="Google Shape;499;p25"/>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500" name="Google Shape;500;p2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502" name="Google Shape;502;p25"/>
          <p:cNvSpPr/>
          <p:nvPr/>
        </p:nvSpPr>
        <p:spPr>
          <a:xfrm>
            <a:off x="460375" y="1678693"/>
            <a:ext cx="6534727" cy="156966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a:t>
            </a:r>
            <a:r>
              <a:rPr lang="en-US" sz="2400" b="1" dirty="0">
                <a:solidFill>
                  <a:srgbClr val="404040"/>
                </a:solidFill>
                <a:latin typeface="Calibri"/>
                <a:ea typeface="Calibri"/>
                <a:cs typeface="Calibri"/>
                <a:sym typeface="Calibri"/>
              </a:rPr>
              <a:t>token di password </a:t>
            </a:r>
            <a:r>
              <a:rPr lang="en-US" sz="2400" b="1" dirty="0" err="1">
                <a:solidFill>
                  <a:srgbClr val="404040"/>
                </a:solidFill>
                <a:latin typeface="Calibri"/>
                <a:ea typeface="Calibri"/>
                <a:cs typeface="Calibri"/>
                <a:sym typeface="Calibri"/>
              </a:rPr>
              <a:t>monouso</a:t>
            </a:r>
            <a:r>
              <a:rPr lang="en-US" sz="2400" b="1" dirty="0">
                <a:solidFill>
                  <a:srgbClr val="404040"/>
                </a:solidFill>
                <a:latin typeface="Calibri"/>
                <a:ea typeface="Calibri"/>
                <a:cs typeface="Calibri"/>
                <a:sym typeface="Calibri"/>
              </a:rPr>
              <a:t> (OTP token)</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dispositivo</a:t>
            </a:r>
            <a:r>
              <a:rPr lang="en-US" sz="2400" dirty="0">
                <a:solidFill>
                  <a:srgbClr val="404040"/>
                </a:solidFill>
                <a:latin typeface="Calibri"/>
                <a:ea typeface="Calibri"/>
                <a:cs typeface="Calibri"/>
                <a:sym typeface="Calibri"/>
              </a:rPr>
              <a:t> hardware di </a:t>
            </a:r>
            <a:r>
              <a:rPr lang="en-US" sz="2400" dirty="0" err="1">
                <a:solidFill>
                  <a:srgbClr val="404040"/>
                </a:solidFill>
                <a:latin typeface="Calibri"/>
                <a:ea typeface="Calibri"/>
                <a:cs typeface="Calibri"/>
                <a:sym typeface="Calibri"/>
              </a:rPr>
              <a:t>sicurezza</a:t>
            </a:r>
            <a:r>
              <a:rPr lang="en-US" sz="2400" dirty="0">
                <a:solidFill>
                  <a:srgbClr val="404040"/>
                </a:solidFill>
                <a:latin typeface="Calibri"/>
                <a:ea typeface="Calibri"/>
                <a:cs typeface="Calibri"/>
                <a:sym typeface="Calibri"/>
              </a:rPr>
              <a:t> o un </a:t>
            </a:r>
            <a:r>
              <a:rPr lang="en-US" sz="2400" dirty="0" err="1">
                <a:solidFill>
                  <a:srgbClr val="404040"/>
                </a:solidFill>
                <a:latin typeface="Calibri"/>
                <a:ea typeface="Calibri"/>
                <a:cs typeface="Calibri"/>
                <a:sym typeface="Calibri"/>
              </a:rPr>
              <a:t>programma</a:t>
            </a:r>
            <a:r>
              <a:rPr lang="en-US" sz="2400" dirty="0">
                <a:solidFill>
                  <a:srgbClr val="404040"/>
                </a:solidFill>
                <a:latin typeface="Calibri"/>
                <a:ea typeface="Calibri"/>
                <a:cs typeface="Calibri"/>
                <a:sym typeface="Calibri"/>
              </a:rPr>
              <a:t> software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è in </a:t>
            </a:r>
            <a:r>
              <a:rPr lang="en-US" sz="2400" dirty="0" err="1">
                <a:solidFill>
                  <a:srgbClr val="404040"/>
                </a:solidFill>
                <a:latin typeface="Calibri"/>
                <a:ea typeface="Calibri"/>
                <a:cs typeface="Calibri"/>
                <a:sym typeface="Calibri"/>
              </a:rPr>
              <a:t>grado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produrre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password</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monouso</a:t>
            </a:r>
            <a:r>
              <a:rPr lang="en-US" sz="2400" dirty="0">
                <a:solidFill>
                  <a:srgbClr val="404040"/>
                </a:solidFill>
                <a:latin typeface="Calibri"/>
                <a:ea typeface="Calibri"/>
                <a:cs typeface="Calibri"/>
                <a:sym typeface="Calibri"/>
              </a:rPr>
              <a:t> o un </a:t>
            </a:r>
            <a:r>
              <a:rPr lang="en-US" sz="2400" dirty="0" err="1">
                <a:solidFill>
                  <a:srgbClr val="404040"/>
                </a:solidFill>
                <a:latin typeface="Calibri"/>
                <a:ea typeface="Calibri"/>
                <a:cs typeface="Calibri"/>
                <a:sym typeface="Calibri"/>
              </a:rPr>
              <a:t>codice</a:t>
            </a:r>
            <a:r>
              <a:rPr lang="en-US" sz="2400" dirty="0">
                <a:solidFill>
                  <a:srgbClr val="404040"/>
                </a:solidFill>
                <a:latin typeface="Calibri"/>
                <a:ea typeface="Calibri"/>
                <a:cs typeface="Calibri"/>
                <a:sym typeface="Calibri"/>
              </a:rPr>
              <a:t> PIN.</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503" name="Google Shape;503;p25"/>
          <p:cNvSpPr/>
          <p:nvPr/>
        </p:nvSpPr>
        <p:spPr>
          <a:xfrm>
            <a:off x="460376" y="3284647"/>
            <a:ext cx="6534726" cy="23083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"OTP SMS" </a:t>
            </a:r>
            <a:r>
              <a:rPr lang="en-US" sz="2400" dirty="0">
                <a:solidFill>
                  <a:srgbClr val="404040"/>
                </a:solidFill>
                <a:latin typeface="Calibri"/>
                <a:ea typeface="Calibri"/>
                <a:cs typeface="Calibri"/>
                <a:sym typeface="Calibri"/>
              </a:rPr>
              <a:t>è un </a:t>
            </a:r>
            <a:r>
              <a:rPr lang="en-US" sz="2400" dirty="0" err="1">
                <a:solidFill>
                  <a:srgbClr val="404040"/>
                </a:solidFill>
                <a:latin typeface="Calibri"/>
                <a:ea typeface="Calibri"/>
                <a:cs typeface="Calibri"/>
                <a:sym typeface="Calibri"/>
              </a:rPr>
              <a:t>sistema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invia</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cellulare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one-time password"</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tutte</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tue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operazioni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trasferimento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denaro</a:t>
            </a:r>
            <a:r>
              <a:rPr lang="en-US" sz="2400" dirty="0">
                <a:solidFill>
                  <a:srgbClr val="404040"/>
                </a:solidFill>
                <a:latin typeface="Calibri"/>
                <a:ea typeface="Calibri"/>
                <a:cs typeface="Calibri"/>
                <a:sym typeface="Calibri"/>
              </a:rPr>
              <a:t> e per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login </a:t>
            </a:r>
            <a:r>
              <a:rPr lang="en-US" sz="2400" dirty="0" err="1">
                <a:solidFill>
                  <a:srgbClr val="404040"/>
                </a:solidFill>
                <a:latin typeface="Calibri"/>
                <a:ea typeface="Calibri"/>
                <a:cs typeface="Calibri"/>
                <a:sym typeface="Calibri"/>
              </a:rPr>
              <a:t>all'Internet</a:t>
            </a:r>
            <a:r>
              <a:rPr lang="en-US" sz="2400" dirty="0">
                <a:solidFill>
                  <a:srgbClr val="404040"/>
                </a:solidFill>
                <a:latin typeface="Calibri"/>
                <a:ea typeface="Calibri"/>
                <a:cs typeface="Calibri"/>
                <a:sym typeface="Calibri"/>
              </a:rPr>
              <a:t> Banking. </a:t>
            </a:r>
            <a:r>
              <a:rPr lang="en-US" sz="2400" dirty="0" err="1">
                <a:solidFill>
                  <a:srgbClr val="404040"/>
                </a:solidFill>
                <a:latin typeface="Calibri"/>
                <a:ea typeface="Calibri"/>
                <a:cs typeface="Calibri"/>
                <a:sym typeface="Calibri"/>
              </a:rPr>
              <a:t>Tu</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qualsiasi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altra</a:t>
            </a:r>
            <a:r>
              <a:rPr lang="en-US" sz="2400" dirty="0">
                <a:solidFill>
                  <a:srgbClr val="404040"/>
                </a:solidFill>
                <a:latin typeface="Calibri"/>
                <a:ea typeface="Calibri"/>
                <a:cs typeface="Calibri"/>
                <a:sym typeface="Calibri"/>
              </a:rPr>
              <a:t> persona </a:t>
            </a:r>
            <a:r>
              <a:rPr lang="en-US" sz="2400" b="1" dirty="0">
                <a:solidFill>
                  <a:srgbClr val="404040"/>
                </a:solidFill>
                <a:latin typeface="Calibri"/>
                <a:ea typeface="Calibri"/>
                <a:cs typeface="Calibri"/>
                <a:sym typeface="Calibri"/>
              </a:rPr>
              <a:t>non </a:t>
            </a:r>
            <a:r>
              <a:rPr lang="en-US" sz="2400" b="1" dirty="0" err="1">
                <a:solidFill>
                  <a:srgbClr val="404040"/>
                </a:solidFill>
                <a:latin typeface="Calibri"/>
                <a:ea typeface="Calibri"/>
                <a:cs typeface="Calibri"/>
                <a:sym typeface="Calibri"/>
              </a:rPr>
              <a:t>potete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usare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una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seconda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volta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queste</a:t>
            </a:r>
            <a:r>
              <a:rPr lang="en-US" sz="2400" dirty="0">
                <a:solidFill>
                  <a:srgbClr val="404040"/>
                </a:solidFill>
                <a:latin typeface="Calibri"/>
                <a:ea typeface="Calibri"/>
                <a:cs typeface="Calibri"/>
                <a:sym typeface="Calibri"/>
              </a:rPr>
              <a:t> password di cinque </a:t>
            </a:r>
            <a:r>
              <a:rPr lang="en-US" sz="2400" dirty="0" err="1">
                <a:solidFill>
                  <a:srgbClr val="404040"/>
                </a:solidFill>
                <a:latin typeface="Calibri"/>
                <a:ea typeface="Calibri"/>
                <a:cs typeface="Calibri"/>
                <a:sym typeface="Calibri"/>
              </a:rPr>
              <a:t>cifre</a:t>
            </a:r>
            <a:r>
              <a:rPr lang="en-US" sz="2400" dirty="0">
                <a:solidFill>
                  <a:srgbClr val="404040"/>
                </a:solidFill>
                <a:latin typeface="Calibri"/>
                <a:ea typeface="Calibri"/>
                <a:cs typeface="Calibri"/>
                <a:sym typeface="Calibri"/>
              </a:rPr>
              <a:t> generate da OTP SMS.</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504" name="Google Shape;504;p25" descr="Deepnet Security » Hardware Toke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05" name="Google Shape;505;p25" descr="File:Software token displayed on a Smartphone.png - Wikimedia Commons"/>
          <p:cNvPicPr preferRelativeResize="0"/>
          <p:nvPr/>
        </p:nvPicPr>
        <p:blipFill rotWithShape="1">
          <a:blip r:embed="rId5">
            <a:alphaModFix/>
          </a:blip>
          <a:srcRect/>
          <a:stretch/>
        </p:blipFill>
        <p:spPr>
          <a:xfrm>
            <a:off x="7347165" y="1910993"/>
            <a:ext cx="4524903" cy="3556574"/>
          </a:xfrm>
          <a:prstGeom prst="rect">
            <a:avLst/>
          </a:prstGeom>
          <a:noFill/>
          <a:ln>
            <a:noFill/>
          </a:ln>
        </p:spPr>
      </p:pic>
      <p:sp>
        <p:nvSpPr>
          <p:cNvPr id="506" name="Google Shape;506;p25"/>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a:solidFill>
                <a:srgbClr val="3F3F3F"/>
              </a:solidFill>
              <a:latin typeface="Arial"/>
              <a:ea typeface="Arial"/>
              <a:cs typeface="Arial"/>
              <a:sym typeface="Arial"/>
            </a:endParaRPr>
          </a:p>
        </p:txBody>
      </p:sp>
      <p:sp>
        <p:nvSpPr>
          <p:cNvPr id="507" name="Google Shape;507;p25"/>
          <p:cNvSpPr/>
          <p:nvPr/>
        </p:nvSpPr>
        <p:spPr>
          <a:xfrm>
            <a:off x="392401" y="1113040"/>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i="1" dirty="0" err="1">
                <a:solidFill>
                  <a:srgbClr val="009999"/>
                </a:solidFill>
                <a:latin typeface="Calibri"/>
                <a:ea typeface="Calibri"/>
                <a:cs typeface="Calibri"/>
                <a:sym typeface="Calibri"/>
              </a:rPr>
              <a:t>Definizione</a:t>
            </a:r>
            <a:r>
              <a:rPr lang="en-US" sz="2400" b="1" i="1" dirty="0">
                <a:solidFill>
                  <a:srgbClr val="009999"/>
                </a:solidFill>
                <a:latin typeface="Calibri"/>
                <a:ea typeface="Calibri"/>
                <a:cs typeface="Calibri"/>
                <a:sym typeface="Calibri"/>
              </a:rPr>
              <a:t> del </a:t>
            </a:r>
            <a:r>
              <a:rPr lang="en-US" sz="2400" b="1" i="1" dirty="0" err="1">
                <a:solidFill>
                  <a:srgbClr val="009999"/>
                </a:solidFill>
                <a:latin typeface="Calibri"/>
                <a:ea typeface="Calibri"/>
                <a:cs typeface="Calibri"/>
                <a:sym typeface="Calibri"/>
              </a:rPr>
              <a:t>termine</a:t>
            </a:r>
            <a:r>
              <a:rPr lang="en-US" sz="2400" b="1" i="1" dirty="0">
                <a:solidFill>
                  <a:srgbClr val="009999"/>
                </a:solidFill>
                <a:latin typeface="Calibri"/>
                <a:ea typeface="Calibri"/>
                <a:cs typeface="Calibri"/>
                <a:sym typeface="Calibri"/>
              </a:rPr>
              <a:t>:   OTP Token</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i="1" dirty="0">
              <a:solidFill>
                <a:srgbClr val="009999"/>
              </a:solidFill>
              <a:latin typeface="Calibri"/>
              <a:ea typeface="Calibri"/>
              <a:cs typeface="Calibri"/>
              <a:sym typeface="Calibri"/>
            </a:endParaRPr>
          </a:p>
        </p:txBody>
      </p:sp>
      <p:pic>
        <p:nvPicPr>
          <p:cNvPr id="508" name="Google Shape;508;p25"/>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pic>
        <p:nvPicPr>
          <p:cNvPr id="509" name="Google Shape;509;p25"/>
          <p:cNvPicPr preferRelativeResize="0"/>
          <p:nvPr/>
        </p:nvPicPr>
        <p:blipFill rotWithShape="1">
          <a:blip r:embed="rId7">
            <a:alphaModFix/>
          </a:blip>
          <a:srcRect/>
          <a:stretch/>
        </p:blipFill>
        <p:spPr>
          <a:xfrm>
            <a:off x="11080070" y="7937"/>
            <a:ext cx="1109662" cy="914400"/>
          </a:xfrm>
          <a:prstGeom prst="rect">
            <a:avLst/>
          </a:prstGeom>
          <a:noFill/>
          <a:ln>
            <a:noFill/>
          </a:ln>
        </p:spPr>
      </p:pic>
      <p:sp>
        <p:nvSpPr>
          <p:cNvPr id="510" name="Google Shape;510;p25"/>
          <p:cNvSpPr/>
          <p:nvPr/>
        </p:nvSpPr>
        <p:spPr>
          <a:xfrm>
            <a:off x="9609616" y="5467567"/>
            <a:ext cx="197970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latin typeface="Arial"/>
                <a:ea typeface="Arial"/>
                <a:cs typeface="Arial"/>
                <a:sym typeface="Arial"/>
              </a:rPr>
              <a:t>Source: </a:t>
            </a:r>
            <a:r>
              <a:rPr lang="en-US" sz="900" dirty="0" err="1">
                <a:solidFill>
                  <a:srgbClr val="3F3F3F"/>
                </a:solidFill>
                <a:latin typeface="Arial"/>
                <a:ea typeface="Arial"/>
                <a:cs typeface="Arial"/>
                <a:sym typeface="Arial"/>
              </a:rPr>
              <a:t>wikimedia</a:t>
            </a:r>
            <a:r>
              <a:rPr lang="en-US" sz="900" dirty="0">
                <a:solidFill>
                  <a:srgbClr val="3F3F3F"/>
                </a:solidFill>
                <a:latin typeface="Arial"/>
                <a:ea typeface="Arial"/>
                <a:cs typeface="Arial"/>
                <a:sym typeface="Arial"/>
              </a:rPr>
              <a:t> commons</a:t>
            </a:r>
            <a:endParaRPr sz="900" dirty="0">
              <a:solidFill>
                <a:srgbClr val="3F3F3F"/>
              </a:solidFill>
              <a:latin typeface="Arial"/>
              <a:ea typeface="Arial"/>
              <a:cs typeface="Arial"/>
              <a:sym typeface="Arial"/>
            </a:endParaRPr>
          </a:p>
        </p:txBody>
      </p:sp>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515"/>
        <p:cNvGrpSpPr/>
        <p:nvPr/>
      </p:nvGrpSpPr>
      <p:grpSpPr>
        <a:xfrm>
          <a:off x="0" y="0"/>
          <a:ext cx="0" cy="0"/>
          <a:chOff x="0" y="0"/>
          <a:chExt cx="0" cy="0"/>
        </a:xfrm>
      </p:grpSpPr>
      <p:pic>
        <p:nvPicPr>
          <p:cNvPr id="516" name="Google Shape;516;p2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517" name="Google Shape;517;p2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518" name="Google Shape;518;p2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519" name="Google Shape;519;p26"/>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520" name="Google Shape;520;p2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522" name="Google Shape;522;p26"/>
          <p:cNvSpPr/>
          <p:nvPr/>
        </p:nvSpPr>
        <p:spPr>
          <a:xfrm>
            <a:off x="951994" y="1552008"/>
            <a:ext cx="7491989" cy="83099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4800" b="1" dirty="0" err="1">
                <a:solidFill>
                  <a:srgbClr val="404040"/>
                </a:solidFill>
                <a:latin typeface="Calibri"/>
                <a:ea typeface="Calibri"/>
                <a:cs typeface="Calibri"/>
                <a:sym typeface="Calibri"/>
              </a:rPr>
              <a:t>Sessione</a:t>
            </a:r>
            <a:r>
              <a:rPr lang="en-US" sz="4800" b="1" dirty="0">
                <a:solidFill>
                  <a:srgbClr val="404040"/>
                </a:solidFill>
                <a:latin typeface="Calibri"/>
                <a:ea typeface="Calibri"/>
                <a:cs typeface="Calibri"/>
                <a:sym typeface="Calibri"/>
              </a:rPr>
              <a:t> di Q&amp;A</a:t>
            </a:r>
            <a:endParaRPr sz="4800" dirty="0">
              <a:solidFill>
                <a:schemeClr val="dk1"/>
              </a:solidFill>
              <a:latin typeface="Calibri"/>
              <a:ea typeface="Calibri"/>
              <a:cs typeface="Calibri"/>
              <a:sym typeface="Calibri"/>
            </a:endParaRPr>
          </a:p>
          <a:p>
            <a:pPr marL="0" marR="0" lvl="0" indent="0" algn="l" rtl="0">
              <a:spcBef>
                <a:spcPts val="0"/>
              </a:spcBef>
              <a:spcAft>
                <a:spcPts val="0"/>
              </a:spcAft>
              <a:buNone/>
            </a:pPr>
            <a:endParaRPr sz="4800" b="1" dirty="0">
              <a:solidFill>
                <a:srgbClr val="3F3F3F"/>
              </a:solidFill>
              <a:latin typeface="Calibri"/>
              <a:ea typeface="Calibri"/>
              <a:cs typeface="Calibri"/>
              <a:sym typeface="Calibri"/>
            </a:endParaRPr>
          </a:p>
        </p:txBody>
      </p:sp>
      <p:sp>
        <p:nvSpPr>
          <p:cNvPr id="523" name="Google Shape;523;p26"/>
          <p:cNvSpPr/>
          <p:nvPr/>
        </p:nvSpPr>
        <p:spPr>
          <a:xfrm>
            <a:off x="951994" y="2643388"/>
            <a:ext cx="5725997" cy="23083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Per favore, chiedetemi tutto ciò che non è chiaro, o che volete rivedere sulla lezione di oggi. </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Tutti gli argomenti menzionati oggi sono disponibili in forma scritta sulla piattaforma</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3F3F3F"/>
              </a:solidFill>
              <a:latin typeface="Calibri"/>
              <a:ea typeface="Calibri"/>
              <a:cs typeface="Calibri"/>
              <a:sym typeface="Calibri"/>
            </a:endParaRPr>
          </a:p>
        </p:txBody>
      </p:sp>
      <p:pic>
        <p:nvPicPr>
          <p:cNvPr id="524" name="Google Shape;524;p26" descr="Q&amp;A Icons - Download Free Vector Icons | Noun Project"/>
          <p:cNvPicPr preferRelativeResize="0"/>
          <p:nvPr/>
        </p:nvPicPr>
        <p:blipFill rotWithShape="1">
          <a:blip r:embed="rId5">
            <a:alphaModFix/>
          </a:blip>
          <a:srcRect/>
          <a:stretch/>
        </p:blipFill>
        <p:spPr>
          <a:xfrm>
            <a:off x="7695189" y="1471473"/>
            <a:ext cx="3533775" cy="3533775"/>
          </a:xfrm>
          <a:prstGeom prst="rect">
            <a:avLst/>
          </a:prstGeom>
          <a:noFill/>
          <a:ln>
            <a:noFill/>
          </a:ln>
        </p:spPr>
      </p:pic>
      <p:pic>
        <p:nvPicPr>
          <p:cNvPr id="525" name="Google Shape;525;p26"/>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526" name="Google Shape;526;p26"/>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527" name="Google Shape;527;p26"/>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a:solidFill>
                <a:srgbClr val="3F3F3F"/>
              </a:solidFill>
              <a:latin typeface="Arial"/>
              <a:ea typeface="Arial"/>
              <a:cs typeface="Arial"/>
              <a:sym typeface="Arial"/>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533"/>
        <p:cNvGrpSpPr/>
        <p:nvPr/>
      </p:nvGrpSpPr>
      <p:grpSpPr>
        <a:xfrm>
          <a:off x="0" y="0"/>
          <a:ext cx="0" cy="0"/>
          <a:chOff x="0" y="0"/>
          <a:chExt cx="0" cy="0"/>
        </a:xfrm>
      </p:grpSpPr>
      <p:pic>
        <p:nvPicPr>
          <p:cNvPr id="534" name="Google Shape;534;p27"/>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535" name="Google Shape;535;p27"/>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536" name="Google Shape;536;p27"/>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537" name="Google Shape;537;p27"/>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538" name="Google Shape;538;p27"/>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540" name="Google Shape;540;p27"/>
          <p:cNvSpPr/>
          <p:nvPr/>
        </p:nvSpPr>
        <p:spPr>
          <a:xfrm>
            <a:off x="684000" y="1391100"/>
            <a:ext cx="6184160" cy="378561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2400" b="1" dirty="0" err="1">
                <a:solidFill>
                  <a:srgbClr val="404040"/>
                </a:solidFill>
                <a:latin typeface="Calibri"/>
                <a:ea typeface="Calibri"/>
                <a:cs typeface="Calibri"/>
                <a:sym typeface="Calibri"/>
              </a:rPr>
              <a:t>Suggerimenti</a:t>
            </a:r>
            <a:r>
              <a:rPr lang="en-US" sz="2400" b="1" dirty="0">
                <a:solidFill>
                  <a:srgbClr val="404040"/>
                </a:solidFill>
                <a:latin typeface="Calibri"/>
                <a:ea typeface="Calibri"/>
                <a:cs typeface="Calibri"/>
                <a:sym typeface="Calibri"/>
              </a:rPr>
              <a:t> per la </a:t>
            </a:r>
            <a:r>
              <a:rPr lang="en-US" sz="2400" b="1" dirty="0" err="1">
                <a:solidFill>
                  <a:srgbClr val="404040"/>
                </a:solidFill>
                <a:latin typeface="Calibri"/>
                <a:ea typeface="Calibri"/>
                <a:cs typeface="Calibri"/>
                <a:sym typeface="Calibri"/>
              </a:rPr>
              <a:t>discussione</a:t>
            </a:r>
            <a:endParaRPr sz="2400" b="1" dirty="0">
              <a:solidFill>
                <a:schemeClr val="dk1"/>
              </a:solidFill>
              <a:latin typeface="Calibri"/>
              <a:ea typeface="Calibri"/>
              <a:cs typeface="Calibri"/>
              <a:sym typeface="Calibri"/>
            </a:endParaRPr>
          </a:p>
          <a:p>
            <a:pPr marL="457200" lvl="0" indent="0" algn="just"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rgbClr val="3F3F3F"/>
              </a:buClr>
              <a:buSzPts val="2400"/>
              <a:buFont typeface="Calibri"/>
              <a:buAutoNum type="arabicPeriod"/>
            </a:pPr>
            <a:r>
              <a:rPr lang="en-US" sz="2400" dirty="0" err="1">
                <a:solidFill>
                  <a:srgbClr val="404040"/>
                </a:solidFill>
                <a:latin typeface="Calibri"/>
                <a:ea typeface="Calibri"/>
                <a:cs typeface="Calibri"/>
                <a:sym typeface="Calibri"/>
              </a:rPr>
              <a:t>Utilizzate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multicanale</a:t>
            </a:r>
            <a:r>
              <a:rPr lang="en-US" sz="2400" dirty="0">
                <a:solidFill>
                  <a:srgbClr val="404040"/>
                </a:solidFill>
                <a:latin typeface="Calibri"/>
                <a:ea typeface="Calibri"/>
                <a:cs typeface="Calibri"/>
                <a:sym typeface="Calibri"/>
              </a:rPr>
              <a:t>? Se </a:t>
            </a:r>
            <a:r>
              <a:rPr lang="en-US" sz="2400" dirty="0" err="1">
                <a:solidFill>
                  <a:srgbClr val="404040"/>
                </a:solidFill>
                <a:latin typeface="Calibri"/>
                <a:ea typeface="Calibri"/>
                <a:cs typeface="Calibri"/>
                <a:sym typeface="Calibri"/>
              </a:rPr>
              <a:t>sì</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quanti</a:t>
            </a:r>
            <a:r>
              <a:rPr lang="en-US" sz="2400" dirty="0">
                <a:solidFill>
                  <a:srgbClr val="404040"/>
                </a:solidFill>
                <a:latin typeface="Calibri"/>
                <a:ea typeface="Calibri"/>
                <a:cs typeface="Calibri"/>
                <a:sym typeface="Calibri"/>
              </a:rPr>
              <a:t>? </a:t>
            </a:r>
          </a:p>
          <a:p>
            <a:pPr marL="457200" lvl="0" indent="-381000" algn="just" rtl="0">
              <a:spcBef>
                <a:spcPts val="0"/>
              </a:spcBef>
              <a:spcAft>
                <a:spcPts val="0"/>
              </a:spcAft>
              <a:buClr>
                <a:srgbClr val="3F3F3F"/>
              </a:buClr>
              <a:buSzPts val="2400"/>
              <a:buFont typeface="Calibri"/>
              <a:buAutoNum type="arabicPeriod"/>
            </a:pPr>
            <a:r>
              <a:rPr lang="en-US" sz="2400" dirty="0" err="1">
                <a:solidFill>
                  <a:srgbClr val="404040"/>
                </a:solidFill>
                <a:latin typeface="Calibri"/>
                <a:ea typeface="Calibri"/>
                <a:cs typeface="Calibri"/>
                <a:sym typeface="Calibri"/>
              </a:rPr>
              <a:t>Quali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vantaggi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usate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457200" lvl="0" indent="-381000" algn="just" rtl="0">
              <a:spcBef>
                <a:spcPts val="0"/>
              </a:spcBef>
              <a:spcAft>
                <a:spcPts val="0"/>
              </a:spcAft>
              <a:buClr>
                <a:srgbClr val="3F3F3F"/>
              </a:buClr>
              <a:buSzPts val="2400"/>
              <a:buFont typeface="Calibri"/>
              <a:buAutoNum type="arabicPeriod"/>
            </a:pPr>
            <a:r>
              <a:rPr lang="en-US" sz="2400" dirty="0">
                <a:solidFill>
                  <a:srgbClr val="404040"/>
                </a:solidFill>
                <a:latin typeface="Calibri"/>
                <a:ea typeface="Calibri"/>
                <a:cs typeface="Calibri"/>
                <a:sym typeface="Calibri"/>
              </a:rPr>
              <a:t>Se </a:t>
            </a:r>
            <a:r>
              <a:rPr lang="en-US" sz="2400" dirty="0" err="1">
                <a:solidFill>
                  <a:srgbClr val="404040"/>
                </a:solidFill>
                <a:latin typeface="Calibri"/>
                <a:ea typeface="Calibri"/>
                <a:cs typeface="Calibri"/>
                <a:sym typeface="Calibri"/>
              </a:rPr>
              <a:t>c'è</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ostacoli</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vostro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uso</a:t>
            </a:r>
            <a:r>
              <a:rPr lang="en-US" sz="2400" dirty="0">
                <a:solidFill>
                  <a:srgbClr val="404040"/>
                </a:solidFill>
                <a:latin typeface="Calibri"/>
                <a:ea typeface="Calibri"/>
                <a:cs typeface="Calibri"/>
                <a:sym typeface="Calibri"/>
              </a:rPr>
              <a:t> del multichannel banking?</a:t>
            </a:r>
          </a:p>
          <a:p>
            <a:pPr marL="457200" lvl="0" indent="-381000" algn="just" rtl="0">
              <a:spcBef>
                <a:spcPts val="0"/>
              </a:spcBef>
              <a:spcAft>
                <a:spcPts val="0"/>
              </a:spcAft>
              <a:buFont typeface="+mj-lt"/>
              <a:buAutoNum type="arabicPeriod"/>
            </a:pPr>
            <a:r>
              <a:rPr lang="en-US" sz="2400" dirty="0">
                <a:solidFill>
                  <a:srgbClr val="404040"/>
                </a:solidFill>
                <a:latin typeface="Calibri"/>
                <a:ea typeface="Calibri"/>
                <a:cs typeface="Calibri"/>
                <a:sym typeface="Calibri"/>
              </a:rPr>
              <a:t>Vi </a:t>
            </a:r>
            <a:r>
              <a:rPr lang="en-US" sz="2400" dirty="0" err="1">
                <a:solidFill>
                  <a:srgbClr val="404040"/>
                </a:solidFill>
                <a:latin typeface="Calibri"/>
                <a:ea typeface="Calibri"/>
                <a:cs typeface="Calibri"/>
                <a:sym typeface="Calibri"/>
              </a:rPr>
              <a:t>sentite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nell'usare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multichannel </a:t>
            </a:r>
            <a:r>
              <a:rPr lang="en-US" sz="2400" dirty="0">
                <a:solidFill>
                  <a:schemeClr val="dk1"/>
                </a:solidFill>
                <a:latin typeface="Calibri"/>
                <a:ea typeface="Calibri"/>
                <a:cs typeface="Calibri"/>
                <a:sym typeface="Calibri"/>
              </a:rPr>
              <a:t> </a:t>
            </a:r>
            <a:r>
              <a:rPr lang="en-US" sz="2400" dirty="0">
                <a:solidFill>
                  <a:srgbClr val="404040"/>
                </a:solidFill>
                <a:latin typeface="Calibri"/>
                <a:ea typeface="Calibri"/>
                <a:cs typeface="Calibri"/>
                <a:sym typeface="Calibri"/>
              </a:rPr>
              <a:t>banking?</a:t>
            </a:r>
            <a:endParaRPr sz="2400" b="1" dirty="0">
              <a:solidFill>
                <a:srgbClr val="3F3F3F"/>
              </a:solidFill>
              <a:latin typeface="Calibri"/>
              <a:ea typeface="Calibri"/>
              <a:cs typeface="Calibri"/>
              <a:sym typeface="Calibri"/>
            </a:endParaRPr>
          </a:p>
        </p:txBody>
      </p:sp>
      <p:pic>
        <p:nvPicPr>
          <p:cNvPr id="541" name="Google Shape;541;p27" descr="Challenges and opportunities for fintech in Germany | McKinsey"/>
          <p:cNvPicPr preferRelativeResize="0"/>
          <p:nvPr/>
        </p:nvPicPr>
        <p:blipFill rotWithShape="1">
          <a:blip r:embed="rId5">
            <a:alphaModFix/>
          </a:blip>
          <a:srcRect/>
          <a:stretch/>
        </p:blipFill>
        <p:spPr>
          <a:xfrm>
            <a:off x="7380000" y="1479102"/>
            <a:ext cx="4205823" cy="4205823"/>
          </a:xfrm>
          <a:prstGeom prst="rect">
            <a:avLst/>
          </a:prstGeom>
          <a:noFill/>
          <a:ln>
            <a:noFill/>
          </a:ln>
        </p:spPr>
      </p:pic>
      <p:sp>
        <p:nvSpPr>
          <p:cNvPr id="542" name="Google Shape;542;p27"/>
          <p:cNvSpPr/>
          <p:nvPr/>
        </p:nvSpPr>
        <p:spPr>
          <a:xfrm>
            <a:off x="9258391" y="5671848"/>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543" name="Google Shape;543;p27"/>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544" name="Google Shape;544;p27"/>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545" name="Google Shape;545;p27"/>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a:solidFill>
                <a:srgbClr val="3F3F3F"/>
              </a:solidFill>
              <a:latin typeface="Arial"/>
              <a:ea typeface="Arial"/>
              <a:cs typeface="Arial"/>
              <a:sym typeface="Arial"/>
            </a:endParaRPr>
          </a:p>
        </p:txBody>
      </p:sp>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569"/>
        <p:cNvGrpSpPr/>
        <p:nvPr/>
      </p:nvGrpSpPr>
      <p:grpSpPr>
        <a:xfrm>
          <a:off x="0" y="0"/>
          <a:ext cx="0" cy="0"/>
          <a:chOff x="0" y="0"/>
          <a:chExt cx="0" cy="0"/>
        </a:xfrm>
      </p:grpSpPr>
      <p:pic>
        <p:nvPicPr>
          <p:cNvPr id="570" name="Google Shape;570;p29"/>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571" name="Google Shape;571;p29"/>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572" name="Google Shape;572;p29"/>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573" name="Google Shape;573;p29"/>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575" name="Google Shape;575;p29"/>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576" name="Google Shape;576;p29"/>
          <p:cNvSpPr/>
          <p:nvPr/>
        </p:nvSpPr>
        <p:spPr>
          <a:xfrm>
            <a:off x="1144800" y="3410215"/>
            <a:ext cx="6096000" cy="128240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2000" b="1">
                <a:solidFill>
                  <a:srgbClr val="404040"/>
                </a:solidFill>
                <a:latin typeface="Calibri"/>
                <a:ea typeface="Calibri"/>
                <a:cs typeface="Calibri"/>
                <a:sym typeface="Calibri"/>
              </a:rPr>
              <a:t>Obiettivo</a:t>
            </a:r>
            <a:r>
              <a:rPr lang="en-US" sz="2000">
                <a:solidFill>
                  <a:srgbClr val="404040"/>
                </a:solidFill>
                <a:latin typeface="Calibri"/>
                <a:ea typeface="Calibri"/>
                <a:cs typeface="Calibri"/>
                <a:sym typeface="Calibri"/>
              </a:rPr>
              <a:t> del capitolo:</a:t>
            </a:r>
            <a:endParaRPr sz="2000">
              <a:solidFill>
                <a:schemeClr val="dk1"/>
              </a:solidFill>
              <a:latin typeface="Calibri"/>
              <a:ea typeface="Calibri"/>
              <a:cs typeface="Calibri"/>
              <a:sym typeface="Calibri"/>
            </a:endParaRPr>
          </a:p>
          <a:p>
            <a:pPr marL="357120" lvl="0" indent="-35640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Presentazione dei principali metodi di pagamento digitale</a:t>
            </a:r>
            <a:endParaRPr sz="2000">
              <a:solidFill>
                <a:schemeClr val="dk1"/>
              </a:solidFill>
              <a:latin typeface="Calibri"/>
              <a:ea typeface="Calibri"/>
              <a:cs typeface="Calibri"/>
              <a:sym typeface="Calibri"/>
            </a:endParaRPr>
          </a:p>
          <a:p>
            <a:pPr marL="357120" lvl="0" indent="-35640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Panoramica dei termini e delle loro definizioni</a:t>
            </a:r>
            <a:endParaRPr sz="2000" b="1">
              <a:solidFill>
                <a:srgbClr val="3F3F3F"/>
              </a:solidFill>
              <a:latin typeface="Calibri"/>
              <a:ea typeface="Calibri"/>
              <a:cs typeface="Calibri"/>
              <a:sym typeface="Calibri"/>
            </a:endParaRPr>
          </a:p>
        </p:txBody>
      </p:sp>
      <p:sp>
        <p:nvSpPr>
          <p:cNvPr id="578" name="Google Shape;578;p29"/>
          <p:cNvSpPr txBox="1">
            <a:spLocks noGrp="1"/>
          </p:cNvSpPr>
          <p:nvPr>
            <p:ph type="title"/>
          </p:nvPr>
        </p:nvSpPr>
        <p:spPr>
          <a:xfrm>
            <a:off x="1047600" y="1594800"/>
            <a:ext cx="6847490" cy="1073152"/>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2</a:t>
            </a:r>
            <a:br>
              <a:rPr lang="en-US" sz="3500" b="1">
                <a:solidFill>
                  <a:srgbClr val="009999"/>
                </a:solidFill>
                <a:latin typeface="Calibri"/>
                <a:ea typeface="Calibri"/>
                <a:cs typeface="Calibri"/>
                <a:sym typeface="Calibri"/>
              </a:rPr>
            </a:br>
            <a:r>
              <a:rPr lang="en-US" sz="3500" b="1" i="1">
                <a:solidFill>
                  <a:srgbClr val="404040"/>
                </a:solidFill>
                <a:latin typeface="Calibri"/>
                <a:ea typeface="Calibri"/>
                <a:cs typeface="Calibri"/>
                <a:sym typeface="Calibri"/>
              </a:rPr>
              <a:t>Metodi di pagamento digitale</a:t>
            </a:r>
            <a:endParaRPr sz="3500" b="1" i="1">
              <a:solidFill>
                <a:srgbClr val="3F3F3F"/>
              </a:solidFill>
              <a:latin typeface="Calibri"/>
              <a:ea typeface="Calibri"/>
              <a:cs typeface="Calibri"/>
              <a:sym typeface="Calibri"/>
            </a:endParaRPr>
          </a:p>
        </p:txBody>
      </p:sp>
      <p:pic>
        <p:nvPicPr>
          <p:cNvPr id="579" name="Google Shape;579;p29" descr="e-commerce, applicazione, acquistare, carta, carrello, cellulare, check-out, commercio, comunicazione, connettività, consumatore, credito, cliente, addebito, dispositivo, mano, Internet, mobile, multimedia, in linea, ordine, pagare, pagamento, Telefono, Al dettaglio, saldi, servizio, negozio, shopping, testo, prodotto, font, design, tecnologia, marca, logo, disegno grafico, angolo, grafica"/>
          <p:cNvPicPr preferRelativeResize="0"/>
          <p:nvPr/>
        </p:nvPicPr>
        <p:blipFill rotWithShape="1">
          <a:blip r:embed="rId6">
            <a:alphaModFix/>
          </a:blip>
          <a:srcRect/>
          <a:stretch/>
        </p:blipFill>
        <p:spPr>
          <a:xfrm>
            <a:off x="7240800" y="2831388"/>
            <a:ext cx="4367620" cy="2944504"/>
          </a:xfrm>
          <a:prstGeom prst="rect">
            <a:avLst/>
          </a:prstGeom>
          <a:noFill/>
          <a:ln>
            <a:noFill/>
          </a:ln>
        </p:spPr>
      </p:pic>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
        <p:nvSpPr>
          <p:cNvPr id="2" name="Rectangle 1"/>
          <p:cNvSpPr/>
          <p:nvPr/>
        </p:nvSpPr>
        <p:spPr>
          <a:xfrm>
            <a:off x="10109292" y="5781232"/>
            <a:ext cx="1499128" cy="230832"/>
          </a:xfrm>
          <a:prstGeom prst="rect">
            <a:avLst/>
          </a:prstGeom>
        </p:spPr>
        <p:txBody>
          <a:bodyPr wrap="none">
            <a:spAutoFit/>
          </a:bodyPr>
          <a:lstStyle/>
          <a:p>
            <a:pPr lvl="0" algn="r"/>
            <a:r>
              <a:rPr lang="en-US" sz="900" dirty="0">
                <a:solidFill>
                  <a:srgbClr val="3F3F3F"/>
                </a:solidFill>
              </a:rPr>
              <a:t>Source: www.pxhere.com</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584"/>
        <p:cNvGrpSpPr/>
        <p:nvPr/>
      </p:nvGrpSpPr>
      <p:grpSpPr>
        <a:xfrm>
          <a:off x="0" y="0"/>
          <a:ext cx="0" cy="0"/>
          <a:chOff x="0" y="0"/>
          <a:chExt cx="0" cy="0"/>
        </a:xfrm>
      </p:grpSpPr>
      <p:pic>
        <p:nvPicPr>
          <p:cNvPr id="585" name="Google Shape;585;p3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586" name="Google Shape;586;p3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587" name="Google Shape;587;p3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588" name="Google Shape;588;p30"/>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589" name="Google Shape;589;p3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591" name="Google Shape;591;p30"/>
          <p:cNvSpPr/>
          <p:nvPr/>
        </p:nvSpPr>
        <p:spPr>
          <a:xfrm>
            <a:off x="950400" y="4105575"/>
            <a:ext cx="61850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18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www.youtube.com/watch?v=XNqqrCO2vA0</a:t>
            </a:r>
            <a:endParaRPr sz="2000" dirty="0">
              <a:solidFill>
                <a:schemeClr val="dk1"/>
              </a:solidFill>
              <a:latin typeface="Arial"/>
              <a:ea typeface="Arial"/>
              <a:cs typeface="Arial"/>
              <a:sym typeface="Arial"/>
            </a:endParaRPr>
          </a:p>
        </p:txBody>
      </p:sp>
      <p:sp>
        <p:nvSpPr>
          <p:cNvPr id="592" name="Google Shape;592;p30"/>
          <p:cNvSpPr/>
          <p:nvPr/>
        </p:nvSpPr>
        <p:spPr>
          <a:xfrm>
            <a:off x="950400" y="1455102"/>
            <a:ext cx="10111668"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Guardiamo un video insieme: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593" name="Google Shape;593;p30"/>
          <p:cNvSpPr/>
          <p:nvPr/>
        </p:nvSpPr>
        <p:spPr>
          <a:xfrm>
            <a:off x="950400" y="2384108"/>
            <a:ext cx="5086313" cy="138499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1800" b="1">
                <a:solidFill>
                  <a:srgbClr val="404040"/>
                </a:solidFill>
                <a:latin typeface="Calibri"/>
                <a:ea typeface="Calibri"/>
                <a:cs typeface="Calibri"/>
                <a:sym typeface="Calibri"/>
              </a:rPr>
              <a:t>ATTIVITÀ</a:t>
            </a:r>
            <a:endParaRPr sz="18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Poi cercheremo di elencare tutti i pagamenti elettronici innovativi che sono menzionati, e li esamineremo uno per uno. </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a:solidFill>
                <a:srgbClr val="3F3F3F"/>
              </a:solidFill>
              <a:latin typeface="Calibri"/>
              <a:ea typeface="Calibri"/>
              <a:cs typeface="Calibri"/>
              <a:sym typeface="Calibri"/>
            </a:endParaRPr>
          </a:p>
        </p:txBody>
      </p:sp>
      <p:pic>
        <p:nvPicPr>
          <p:cNvPr id="594" name="Google Shape;594;p30" descr="https://media.istockphoto.com/photos/online-payment-picture-id1175077095?b=1&amp;k=6&amp;m=1175077095&amp;s=170667a&amp;w=0&amp;h=RmGJgGP7DQiVbHsA25wTujVPVpfLvmi-pb07Zr9WJhI="/>
          <p:cNvPicPr preferRelativeResize="0"/>
          <p:nvPr/>
        </p:nvPicPr>
        <p:blipFill rotWithShape="1">
          <a:blip r:embed="rId6">
            <a:alphaModFix/>
          </a:blip>
          <a:srcRect/>
          <a:stretch/>
        </p:blipFill>
        <p:spPr>
          <a:xfrm>
            <a:off x="6756284" y="1916767"/>
            <a:ext cx="4880864" cy="3250713"/>
          </a:xfrm>
          <a:prstGeom prst="rect">
            <a:avLst/>
          </a:prstGeom>
          <a:noFill/>
          <a:ln>
            <a:noFill/>
          </a:ln>
        </p:spPr>
      </p:pic>
      <p:sp>
        <p:nvSpPr>
          <p:cNvPr id="595" name="Google Shape;595;p30"/>
          <p:cNvSpPr/>
          <p:nvPr/>
        </p:nvSpPr>
        <p:spPr>
          <a:xfrm>
            <a:off x="9816585" y="5167480"/>
            <a:ext cx="182056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596" name="Google Shape;596;p30"/>
          <p:cNvPicPr preferRelativeResize="0"/>
          <p:nvPr/>
        </p:nvPicPr>
        <p:blipFill rotWithShape="1">
          <a:blip r:embed="rId7">
            <a:alphaModFix/>
          </a:blip>
          <a:srcRect l="22747" t="21849" r="23011" b="33459"/>
          <a:stretch/>
        </p:blipFill>
        <p:spPr>
          <a:xfrm>
            <a:off x="11082296" y="0"/>
            <a:ext cx="1109704" cy="914305"/>
          </a:xfrm>
          <a:prstGeom prst="rect">
            <a:avLst/>
          </a:prstGeom>
          <a:noFill/>
          <a:ln>
            <a:noFill/>
          </a:ln>
        </p:spPr>
      </p:pic>
      <p:pic>
        <p:nvPicPr>
          <p:cNvPr id="597" name="Google Shape;597;p30"/>
          <p:cNvPicPr preferRelativeResize="0"/>
          <p:nvPr/>
        </p:nvPicPr>
        <p:blipFill rotWithShape="1">
          <a:blip r:embed="rId8">
            <a:alphaModFix/>
          </a:blip>
          <a:srcRect l="5248" t="14968" r="3895" b="11903"/>
          <a:stretch/>
        </p:blipFill>
        <p:spPr>
          <a:xfrm>
            <a:off x="39600" y="6172702"/>
            <a:ext cx="2337847" cy="537328"/>
          </a:xfrm>
          <a:prstGeom prst="rect">
            <a:avLst/>
          </a:prstGeom>
          <a:noFill/>
          <a:ln>
            <a:noFill/>
          </a:ln>
        </p:spPr>
      </p:pic>
      <p:sp>
        <p:nvSpPr>
          <p:cNvPr id="598" name="Google Shape;598;p30"/>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4000" b="1">
              <a:solidFill>
                <a:srgbClr val="3F3F3F"/>
              </a:solidFill>
              <a:latin typeface="Calibri"/>
              <a:ea typeface="Calibri"/>
              <a:cs typeface="Calibri"/>
              <a:sym typeface="Calibri"/>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1120139" y="2681065"/>
            <a:ext cx="10058400" cy="178287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Font typeface="Arial"/>
              <a:buNone/>
            </a:pPr>
            <a:r>
              <a:rPr lang="en-US" b="1">
                <a:solidFill>
                  <a:srgbClr val="404040"/>
                </a:solidFill>
                <a:latin typeface="Calibri"/>
                <a:ea typeface="Calibri"/>
                <a:cs typeface="Calibri"/>
                <a:sym typeface="Calibri"/>
              </a:rPr>
              <a:t>MODULO 1</a:t>
            </a:r>
            <a:br>
              <a:rPr lang="en-US" sz="1800">
                <a:solidFill>
                  <a:schemeClr val="dk1"/>
                </a:solidFill>
                <a:latin typeface="Calibri"/>
                <a:ea typeface="Calibri"/>
                <a:cs typeface="Calibri"/>
                <a:sym typeface="Calibri"/>
              </a:rPr>
            </a:br>
            <a:r>
              <a:rPr lang="en-US" b="1">
                <a:solidFill>
                  <a:srgbClr val="404040"/>
                </a:solidFill>
                <a:latin typeface="Calibri"/>
                <a:ea typeface="Calibri"/>
                <a:cs typeface="Calibri"/>
                <a:sym typeface="Calibri"/>
              </a:rPr>
              <a:t>Definizione di servizi finanziari digitali</a:t>
            </a:r>
            <a:endParaRPr b="1">
              <a:latin typeface="Calibri"/>
              <a:ea typeface="Calibri"/>
              <a:cs typeface="Calibri"/>
              <a:sym typeface="Calibri"/>
            </a:endParaRPr>
          </a:p>
        </p:txBody>
      </p:sp>
      <p:pic>
        <p:nvPicPr>
          <p:cNvPr id="125" name="Google Shape;125;p3"/>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26" name="Google Shape;126;p3"/>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27" name="Google Shape;127;p3"/>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28" name="Google Shape;128;p3"/>
          <p:cNvPicPr preferRelativeResize="0"/>
          <p:nvPr/>
        </p:nvPicPr>
        <p:blipFill rotWithShape="1">
          <a:blip r:embed="rId5">
            <a:alphaModFix/>
          </a:blip>
          <a:srcRect/>
          <a:stretch/>
        </p:blipFill>
        <p:spPr>
          <a:xfrm>
            <a:off x="5989319" y="6390650"/>
            <a:ext cx="45719" cy="467350"/>
          </a:xfrm>
          <a:prstGeom prst="rect">
            <a:avLst/>
          </a:prstGeom>
          <a:noFill/>
          <a:ln>
            <a:noFill/>
          </a:ln>
        </p:spPr>
      </p:pic>
      <p:sp>
        <p:nvSpPr>
          <p:cNvPr id="9"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pic>
        <p:nvPicPr>
          <p:cNvPr id="8" name="Google Shape;170;p6"/>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03"/>
        <p:cNvGrpSpPr/>
        <p:nvPr/>
      </p:nvGrpSpPr>
      <p:grpSpPr>
        <a:xfrm>
          <a:off x="0" y="0"/>
          <a:ext cx="0" cy="0"/>
          <a:chOff x="0" y="0"/>
          <a:chExt cx="0" cy="0"/>
        </a:xfrm>
      </p:grpSpPr>
      <p:pic>
        <p:nvPicPr>
          <p:cNvPr id="604" name="Google Shape;604;p3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05" name="Google Shape;605;p3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606" name="Google Shape;606;p3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607" name="Google Shape;607;p31"/>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608" name="Google Shape;608;p3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610" name="Google Shape;610;p31"/>
          <p:cNvSpPr/>
          <p:nvPr/>
        </p:nvSpPr>
        <p:spPr>
          <a:xfrm>
            <a:off x="392401" y="1715254"/>
            <a:ext cx="10111800" cy="12003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Il </a:t>
            </a:r>
            <a:r>
              <a:rPr lang="en-US" sz="2400" b="1" dirty="0" err="1">
                <a:solidFill>
                  <a:srgbClr val="404040"/>
                </a:solidFill>
                <a:latin typeface="Calibri"/>
                <a:ea typeface="Calibri"/>
                <a:cs typeface="Calibri"/>
                <a:sym typeface="Calibri"/>
              </a:rPr>
              <a:t>pagamento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digitale</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viene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effettuato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strumenti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pagatore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beneficiario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entrambi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modalità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inviare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ricevere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denaro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Viene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anche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chiamato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pagamento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elettronico</a:t>
            </a:r>
            <a:r>
              <a:rPr lang="en-US" sz="2400" b="1"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611" name="Google Shape;611;p31"/>
          <p:cNvSpPr/>
          <p:nvPr/>
        </p:nvSpPr>
        <p:spPr>
          <a:xfrm>
            <a:off x="392401" y="3394391"/>
            <a:ext cx="6586595" cy="193899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Le </a:t>
            </a:r>
            <a:r>
              <a:rPr lang="en-US" sz="2400" b="1" dirty="0">
                <a:solidFill>
                  <a:srgbClr val="404040"/>
                </a:solidFill>
                <a:latin typeface="Calibri"/>
                <a:ea typeface="Calibri"/>
                <a:cs typeface="Calibri"/>
                <a:sym typeface="Calibri"/>
              </a:rPr>
              <a:t>carte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PC</a:t>
            </a:r>
            <a:r>
              <a:rPr lang="en-US" sz="2400" dirty="0">
                <a:solidFill>
                  <a:srgbClr val="404040"/>
                </a:solidFill>
                <a:latin typeface="Calibri"/>
                <a:ea typeface="Calibri"/>
                <a:cs typeface="Calibri"/>
                <a:sym typeface="Calibri"/>
              </a:rPr>
              <a:t> non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unici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dispositivi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utilizzati</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smartphone e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smartwatch </a:t>
            </a:r>
            <a:r>
              <a:rPr lang="en-US" sz="2400" dirty="0" err="1">
                <a:solidFill>
                  <a:srgbClr val="404040"/>
                </a:solidFill>
                <a:latin typeface="Calibri"/>
                <a:ea typeface="Calibri"/>
                <a:cs typeface="Calibri"/>
                <a:sym typeface="Calibri"/>
              </a:rPr>
              <a:t>stanno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già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cambiando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nostro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pagare</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futuro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pagheremo</a:t>
            </a:r>
            <a:r>
              <a:rPr lang="en-US" sz="2400" dirty="0">
                <a:solidFill>
                  <a:srgbClr val="404040"/>
                </a:solidFill>
                <a:latin typeface="Calibri"/>
                <a:ea typeface="Calibri"/>
                <a:cs typeface="Calibri"/>
                <a:sym typeface="Calibri"/>
              </a:rPr>
              <a:t> con </a:t>
            </a:r>
            <a:r>
              <a:rPr lang="en-US" sz="2400" dirty="0" err="1">
                <a:solidFill>
                  <a:srgbClr val="404040"/>
                </a:solidFill>
                <a:latin typeface="Calibri"/>
                <a:ea typeface="Calibri"/>
                <a:cs typeface="Calibri"/>
                <a:sym typeface="Calibri"/>
              </a:rPr>
              <a:t>altri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oggetti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intelligenti</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addirittura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senza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portare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nulla</a:t>
            </a:r>
            <a:r>
              <a:rPr lang="en-US" sz="2400" dirty="0">
                <a:solidFill>
                  <a:srgbClr val="404040"/>
                </a:solidFill>
                <a:latin typeface="Calibri"/>
                <a:ea typeface="Calibri"/>
                <a:cs typeface="Calibri"/>
                <a:sym typeface="Calibri"/>
              </a:rPr>
              <a:t> con </a:t>
            </a:r>
            <a:r>
              <a:rPr lang="en-US" sz="2400" dirty="0" err="1">
                <a:solidFill>
                  <a:srgbClr val="404040"/>
                </a:solidFill>
                <a:latin typeface="Calibri"/>
                <a:ea typeface="Calibri"/>
                <a:cs typeface="Calibri"/>
                <a:sym typeface="Calibri"/>
              </a:rPr>
              <a:t>noi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612" name="Google Shape;612;p31" descr="Royalty-free electronic payment photos free download | Pxfuel"/>
          <p:cNvPicPr preferRelativeResize="0"/>
          <p:nvPr/>
        </p:nvPicPr>
        <p:blipFill rotWithShape="1">
          <a:blip r:embed="rId5">
            <a:alphaModFix/>
          </a:blip>
          <a:srcRect/>
          <a:stretch/>
        </p:blipFill>
        <p:spPr>
          <a:xfrm>
            <a:off x="7620805" y="2948684"/>
            <a:ext cx="4035601" cy="2691879"/>
          </a:xfrm>
          <a:prstGeom prst="rect">
            <a:avLst/>
          </a:prstGeom>
          <a:noFill/>
          <a:ln>
            <a:noFill/>
          </a:ln>
        </p:spPr>
      </p:pic>
      <p:sp>
        <p:nvSpPr>
          <p:cNvPr id="613" name="Google Shape;613;p31"/>
          <p:cNvSpPr/>
          <p:nvPr/>
        </p:nvSpPr>
        <p:spPr>
          <a:xfrm>
            <a:off x="9953379" y="5666000"/>
            <a:ext cx="1778628"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www.pxfuel.com</a:t>
            </a:r>
            <a:endParaRPr sz="900" dirty="0"/>
          </a:p>
        </p:txBody>
      </p:sp>
      <p:pic>
        <p:nvPicPr>
          <p:cNvPr id="614" name="Google Shape;614;p31"/>
          <p:cNvPicPr preferRelativeResize="0"/>
          <p:nvPr/>
        </p:nvPicPr>
        <p:blipFill rotWithShape="1">
          <a:blip r:embed="rId6">
            <a:alphaModFix/>
          </a:blip>
          <a:srcRect l="22747" t="21849" r="23011" b="33459"/>
          <a:stretch/>
        </p:blipFill>
        <p:spPr>
          <a:xfrm>
            <a:off x="11080800" y="0"/>
            <a:ext cx="1109704" cy="914305"/>
          </a:xfrm>
          <a:prstGeom prst="rect">
            <a:avLst/>
          </a:prstGeom>
          <a:noFill/>
          <a:ln>
            <a:noFill/>
          </a:ln>
        </p:spPr>
      </p:pic>
      <p:pic>
        <p:nvPicPr>
          <p:cNvPr id="615" name="Google Shape;615;p31"/>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616" name="Google Shape;616;p31"/>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4000" b="1">
              <a:solidFill>
                <a:srgbClr val="3F3F3F"/>
              </a:solidFill>
            </a:endParaRPr>
          </a:p>
        </p:txBody>
      </p:sp>
      <p:sp>
        <p:nvSpPr>
          <p:cNvPr id="617" name="Google Shape;617;p31"/>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2.1 Come definire i pagamenti digitali?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8"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22"/>
        <p:cNvGrpSpPr/>
        <p:nvPr/>
      </p:nvGrpSpPr>
      <p:grpSpPr>
        <a:xfrm>
          <a:off x="0" y="0"/>
          <a:ext cx="0" cy="0"/>
          <a:chOff x="0" y="0"/>
          <a:chExt cx="0" cy="0"/>
        </a:xfrm>
      </p:grpSpPr>
      <p:pic>
        <p:nvPicPr>
          <p:cNvPr id="623" name="Google Shape;623;p3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24" name="Google Shape;624;p3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625" name="Google Shape;625;p3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626" name="Google Shape;626;p32"/>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627" name="Google Shape;627;p3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629" name="Google Shape;629;p32" descr="graphic, illustration, two, silver imacs, ecommerce, selling online, online sales, e-commerce, buy, sell"/>
          <p:cNvPicPr preferRelativeResize="0"/>
          <p:nvPr/>
        </p:nvPicPr>
        <p:blipFill rotWithShape="1">
          <a:blip r:embed="rId5">
            <a:alphaModFix/>
          </a:blip>
          <a:srcRect/>
          <a:stretch/>
        </p:blipFill>
        <p:spPr>
          <a:xfrm>
            <a:off x="7913668" y="2663988"/>
            <a:ext cx="3723480" cy="1595777"/>
          </a:xfrm>
          <a:prstGeom prst="rect">
            <a:avLst/>
          </a:prstGeom>
          <a:noFill/>
          <a:ln>
            <a:noFill/>
          </a:ln>
        </p:spPr>
      </p:pic>
      <p:sp>
        <p:nvSpPr>
          <p:cNvPr id="630" name="Google Shape;630;p32"/>
          <p:cNvSpPr/>
          <p:nvPr/>
        </p:nvSpPr>
        <p:spPr>
          <a:xfrm>
            <a:off x="9972550" y="4285202"/>
            <a:ext cx="174028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www.pxfuel.com</a:t>
            </a:r>
            <a:endParaRPr sz="900" dirty="0"/>
          </a:p>
        </p:txBody>
      </p:sp>
      <p:pic>
        <p:nvPicPr>
          <p:cNvPr id="631" name="Google Shape;631;p32"/>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632" name="Google Shape;632;p32"/>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633" name="Google Shape;633;p32"/>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sp>
        <p:nvSpPr>
          <p:cNvPr id="634" name="Google Shape;634;p32"/>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2.2 Tipi di pagamenti digitali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635" name="Google Shape;635;p32"/>
          <p:cNvSpPr/>
          <p:nvPr/>
        </p:nvSpPr>
        <p:spPr>
          <a:xfrm>
            <a:off x="392401" y="1851668"/>
            <a:ext cx="7308586" cy="369327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2400" dirty="0" err="1">
                <a:solidFill>
                  <a:srgbClr val="404040"/>
                </a:solidFill>
                <a:latin typeface="Calibri"/>
                <a:ea typeface="Calibri"/>
                <a:cs typeface="Calibri"/>
                <a:sym typeface="Calibri"/>
              </a:rPr>
              <a:t>Principali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metodi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loro</a:t>
            </a:r>
            <a:r>
              <a:rPr lang="en-US" sz="2400" dirty="0">
                <a:solidFill>
                  <a:srgbClr val="404040"/>
                </a:solidFill>
                <a:latin typeface="Calibri"/>
                <a:ea typeface="Calibri"/>
                <a:cs typeface="Calibri"/>
                <a:sym typeface="Calibri"/>
              </a:rPr>
              <a:t> termini:</a:t>
            </a:r>
            <a:endParaRPr sz="2400" dirty="0">
              <a:solidFill>
                <a:srgbClr val="404040"/>
              </a:solidFill>
              <a:latin typeface="Calibri"/>
              <a:ea typeface="Calibri"/>
              <a:cs typeface="Calibri"/>
              <a:sym typeface="Calibri"/>
            </a:endParaRPr>
          </a:p>
          <a:p>
            <a:pPr marL="342900" marR="0" lvl="0" indent="-342900" algn="just" rtl="0">
              <a:lnSpc>
                <a:spcPct val="200000"/>
              </a:lnSpc>
              <a:spcBef>
                <a:spcPts val="0"/>
              </a:spcBef>
              <a:spcAft>
                <a:spcPts val="0"/>
              </a:spcAft>
              <a:buClr>
                <a:srgbClr val="3F3F3F"/>
              </a:buClr>
              <a:buSzPts val="2400"/>
              <a:buFont typeface="Calibri"/>
              <a:buChar char="⮚"/>
            </a:pPr>
            <a:r>
              <a:rPr lang="en-US" sz="2400" dirty="0" err="1">
                <a:solidFill>
                  <a:srgbClr val="3F3F3F"/>
                </a:solidFill>
                <a:latin typeface="Calibri"/>
                <a:ea typeface="Calibri"/>
                <a:cs typeface="Calibri"/>
                <a:sym typeface="Calibri"/>
              </a:rPr>
              <a:t>P</a:t>
            </a:r>
            <a:r>
              <a:rPr lang="en-US" sz="2400" dirty="0" err="1">
                <a:solidFill>
                  <a:srgbClr val="404040"/>
                </a:solidFill>
                <a:latin typeface="Calibri"/>
                <a:ea typeface="Calibri"/>
                <a:cs typeface="Calibri"/>
                <a:sym typeface="Calibri"/>
              </a:rPr>
              <a:t>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elettronico</a:t>
            </a:r>
            <a:endParaRPr sz="2400" dirty="0">
              <a:latin typeface="Calibri"/>
              <a:ea typeface="Calibri"/>
              <a:cs typeface="Calibri"/>
              <a:sym typeface="Calibri"/>
            </a:endParaRPr>
          </a:p>
          <a:p>
            <a:pPr marL="342900" marR="0" lvl="0" indent="-342900" algn="just" rtl="0">
              <a:lnSpc>
                <a:spcPct val="150000"/>
              </a:lnSpc>
              <a:spcBef>
                <a:spcPts val="0"/>
              </a:spcBef>
              <a:spcAft>
                <a:spcPts val="0"/>
              </a:spcAft>
              <a:buClr>
                <a:srgbClr val="3F3F3F"/>
              </a:buClr>
              <a:buSzPts val="2400"/>
              <a:buFont typeface="Calibri"/>
              <a:buChar char="⮚"/>
            </a:pPr>
            <a:r>
              <a:rPr lang="en-US" sz="2400" dirty="0">
                <a:solidFill>
                  <a:srgbClr val="3F3F3F"/>
                </a:solidFill>
                <a:latin typeface="Calibri"/>
                <a:ea typeface="Calibri"/>
                <a:cs typeface="Calibri"/>
                <a:sym typeface="Calibri"/>
              </a:rPr>
              <a:t>Carte di </a:t>
            </a:r>
            <a:r>
              <a:rPr lang="en-US" sz="2400" dirty="0" err="1">
                <a:solidFill>
                  <a:srgbClr val="3F3F3F"/>
                </a:solidFill>
                <a:latin typeface="Calibri"/>
                <a:ea typeface="Calibri"/>
                <a:cs typeface="Calibri"/>
                <a:sym typeface="Calibri"/>
              </a:rPr>
              <a:t>pagamento</a:t>
            </a:r>
            <a:endParaRPr sz="2400" dirty="0">
              <a:latin typeface="Calibri"/>
              <a:ea typeface="Calibri"/>
              <a:cs typeface="Calibri"/>
              <a:sym typeface="Calibri"/>
            </a:endParaRPr>
          </a:p>
          <a:p>
            <a:pPr marL="342900" marR="0" lvl="0" indent="-342900" algn="just" rtl="0">
              <a:lnSpc>
                <a:spcPct val="150000"/>
              </a:lnSpc>
              <a:spcBef>
                <a:spcPts val="0"/>
              </a:spcBef>
              <a:spcAft>
                <a:spcPts val="0"/>
              </a:spcAft>
              <a:buClr>
                <a:srgbClr val="3F3F3F"/>
              </a:buClr>
              <a:buSzPts val="2400"/>
              <a:buFont typeface="Calibri"/>
              <a:buChar char="⮚"/>
            </a:pPr>
            <a:r>
              <a:rPr lang="en-US" sz="2400" dirty="0" err="1">
                <a:solidFill>
                  <a:srgbClr val="3F3F3F"/>
                </a:solidFill>
                <a:latin typeface="Calibri"/>
                <a:ea typeface="Calibri"/>
                <a:cs typeface="Calibri"/>
                <a:sym typeface="Calibri"/>
              </a:rPr>
              <a:t>Pagamento</a:t>
            </a:r>
            <a:r>
              <a:rPr lang="en-US" sz="2400" dirty="0">
                <a:solidFill>
                  <a:srgbClr val="3F3F3F"/>
                </a:solidFill>
                <a:latin typeface="Calibri"/>
                <a:ea typeface="Calibri"/>
                <a:cs typeface="Calibri"/>
                <a:sym typeface="Calibri"/>
              </a:rPr>
              <a:t> mobile</a:t>
            </a:r>
            <a:endParaRPr sz="2400" dirty="0">
              <a:latin typeface="Calibri"/>
              <a:ea typeface="Calibri"/>
              <a:cs typeface="Calibri"/>
              <a:sym typeface="Calibri"/>
            </a:endParaRPr>
          </a:p>
          <a:p>
            <a:pPr marL="342900" marR="0" lvl="0" indent="-342900" algn="l" rtl="0">
              <a:lnSpc>
                <a:spcPct val="150000"/>
              </a:lnSpc>
              <a:spcBef>
                <a:spcPts val="0"/>
              </a:spcBef>
              <a:spcAft>
                <a:spcPts val="0"/>
              </a:spcAft>
              <a:buClr>
                <a:srgbClr val="3F3F3F"/>
              </a:buClr>
              <a:buSzPts val="2400"/>
              <a:buFont typeface="Calibri"/>
              <a:buChar char="⮚"/>
            </a:pP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terze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parti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pagamenti</a:t>
            </a:r>
            <a:r>
              <a:rPr lang="en-US" sz="2400" dirty="0">
                <a:solidFill>
                  <a:srgbClr val="404040"/>
                </a:solidFill>
                <a:latin typeface="Calibri"/>
                <a:ea typeface="Calibri"/>
                <a:cs typeface="Calibri"/>
                <a:sym typeface="Calibri"/>
              </a:rPr>
              <a:t> non </a:t>
            </a:r>
            <a:r>
              <a:rPr lang="en-US" sz="2400" dirty="0" err="1">
                <a:solidFill>
                  <a:srgbClr val="404040"/>
                </a:solidFill>
                <a:latin typeface="Calibri"/>
                <a:ea typeface="Calibri"/>
                <a:cs typeface="Calibri"/>
                <a:sym typeface="Calibri"/>
              </a:rPr>
              <a:t>bancari</a:t>
            </a:r>
            <a:r>
              <a:rPr lang="en-US" sz="2400" dirty="0">
                <a:solidFill>
                  <a:srgbClr val="404040"/>
                </a:solidFill>
                <a:latin typeface="Calibri"/>
                <a:ea typeface="Calibri"/>
                <a:cs typeface="Calibri"/>
                <a:sym typeface="Calibri"/>
              </a:rPr>
              <a:t>)</a:t>
            </a:r>
            <a:endParaRPr sz="2400" dirty="0">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40"/>
        <p:cNvGrpSpPr/>
        <p:nvPr/>
      </p:nvGrpSpPr>
      <p:grpSpPr>
        <a:xfrm>
          <a:off x="0" y="0"/>
          <a:ext cx="0" cy="0"/>
          <a:chOff x="0" y="0"/>
          <a:chExt cx="0" cy="0"/>
        </a:xfrm>
      </p:grpSpPr>
      <p:pic>
        <p:nvPicPr>
          <p:cNvPr id="641" name="Google Shape;641;p33"/>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42" name="Google Shape;642;p33"/>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643" name="Google Shape;643;p33"/>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644" name="Google Shape;644;p33"/>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645" name="Google Shape;645;p33"/>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647" name="Google Shape;647;p33"/>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648" name="Google Shape;648;p33"/>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649" name="Google Shape;649;p33"/>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sp>
        <p:nvSpPr>
          <p:cNvPr id="650" name="Google Shape;650;p33"/>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2.3 </a:t>
            </a:r>
            <a:r>
              <a:rPr lang="en-US" sz="2400" b="1" dirty="0" err="1">
                <a:solidFill>
                  <a:srgbClr val="404040"/>
                </a:solidFill>
                <a:latin typeface="Calibri"/>
                <a:ea typeface="Calibri"/>
                <a:cs typeface="Calibri"/>
                <a:sym typeface="Calibri"/>
              </a:rPr>
              <a:t>Pagamento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elettronico</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651" name="Google Shape;651;p33"/>
          <p:cNvSpPr/>
          <p:nvPr/>
        </p:nvSpPr>
        <p:spPr>
          <a:xfrm>
            <a:off x="392401" y="1699293"/>
            <a:ext cx="5741621"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elettronico</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e-payment</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può</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definito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semplicemente</a:t>
            </a:r>
            <a:r>
              <a:rPr lang="en-US" sz="2400" dirty="0">
                <a:solidFill>
                  <a:srgbClr val="404040"/>
                </a:solidFill>
                <a:latin typeface="Calibri"/>
                <a:ea typeface="Calibri"/>
                <a:cs typeface="Calibri"/>
                <a:sym typeface="Calibri"/>
              </a:rPr>
              <a:t> come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beni</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internet</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652" name="Google Shape;652;p33"/>
          <p:cNvSpPr/>
          <p:nvPr/>
        </p:nvSpPr>
        <p:spPr>
          <a:xfrm>
            <a:off x="407718" y="3042169"/>
            <a:ext cx="5741621" cy="23083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Al giorno d'oggi include tutte le operazioni finanziarie che </a:t>
            </a:r>
            <a:r>
              <a:rPr lang="en-US" sz="2400" b="1">
                <a:solidFill>
                  <a:srgbClr val="404040"/>
                </a:solidFill>
                <a:latin typeface="Calibri"/>
                <a:ea typeface="Calibri"/>
                <a:cs typeface="Calibri"/>
                <a:sym typeface="Calibri"/>
              </a:rPr>
              <a:t>utilizzano dispositivi elettronici</a:t>
            </a:r>
            <a:r>
              <a:rPr lang="en-US" sz="2400">
                <a:solidFill>
                  <a:srgbClr val="404040"/>
                </a:solidFill>
                <a:latin typeface="Calibri"/>
                <a:ea typeface="Calibri"/>
                <a:cs typeface="Calibri"/>
                <a:sym typeface="Calibri"/>
              </a:rPr>
              <a:t>, come computer, smartphone o tablet. </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I pagamenti elettronici hanno vari metodi, come i pagamenti con carta di credito o di debito o i trasferimenti bancari.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3F3F3F"/>
              </a:solidFill>
              <a:latin typeface="Calibri"/>
              <a:ea typeface="Calibri"/>
              <a:cs typeface="Calibri"/>
              <a:sym typeface="Calibri"/>
            </a:endParaRPr>
          </a:p>
        </p:txBody>
      </p:sp>
      <p:pic>
        <p:nvPicPr>
          <p:cNvPr id="653" name="Google Shape;653;p33" descr="people, using, mobile, devices, -, copyspace, design, device, flat, illustration"/>
          <p:cNvPicPr preferRelativeResize="0"/>
          <p:nvPr/>
        </p:nvPicPr>
        <p:blipFill rotWithShape="1">
          <a:blip r:embed="rId7">
            <a:alphaModFix/>
          </a:blip>
          <a:srcRect/>
          <a:stretch/>
        </p:blipFill>
        <p:spPr>
          <a:xfrm>
            <a:off x="6847943" y="2102663"/>
            <a:ext cx="4789205" cy="3119826"/>
          </a:xfrm>
          <a:prstGeom prst="rect">
            <a:avLst/>
          </a:prstGeom>
          <a:noFill/>
          <a:ln>
            <a:noFill/>
          </a:ln>
        </p:spPr>
      </p:pic>
      <p:sp>
        <p:nvSpPr>
          <p:cNvPr id="654" name="Google Shape;654;p33"/>
          <p:cNvSpPr/>
          <p:nvPr/>
        </p:nvSpPr>
        <p:spPr>
          <a:xfrm>
            <a:off x="9896863" y="5319354"/>
            <a:ext cx="174028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www.pxfuel.com</a:t>
            </a:r>
            <a:endParaRPr sz="900" dirty="0"/>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59"/>
        <p:cNvGrpSpPr/>
        <p:nvPr/>
      </p:nvGrpSpPr>
      <p:grpSpPr>
        <a:xfrm>
          <a:off x="0" y="0"/>
          <a:ext cx="0" cy="0"/>
          <a:chOff x="0" y="0"/>
          <a:chExt cx="0" cy="0"/>
        </a:xfrm>
      </p:grpSpPr>
      <p:pic>
        <p:nvPicPr>
          <p:cNvPr id="660" name="Google Shape;660;p3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61" name="Google Shape;661;p3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662" name="Google Shape;662;p3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663" name="Google Shape;663;p34"/>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664" name="Google Shape;664;p3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666" name="Google Shape;666;p34"/>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667" name="Google Shape;667;p34"/>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668" name="Google Shape;668;p34"/>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4000" b="1">
              <a:solidFill>
                <a:srgbClr val="3F3F3F"/>
              </a:solidFill>
            </a:endParaRPr>
          </a:p>
        </p:txBody>
      </p:sp>
      <p:sp>
        <p:nvSpPr>
          <p:cNvPr id="669" name="Google Shape;669;p34"/>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3F3F3F"/>
                </a:solidFill>
                <a:latin typeface="Calibri"/>
                <a:ea typeface="Calibri"/>
                <a:cs typeface="Calibri"/>
                <a:sym typeface="Calibri"/>
              </a:rPr>
              <a:t>2.4 Carte di pagamento</a:t>
            </a:r>
            <a:endParaRPr>
              <a:latin typeface="Calibri"/>
              <a:ea typeface="Calibri"/>
              <a:cs typeface="Calibri"/>
              <a:sym typeface="Calibri"/>
            </a:endParaRPr>
          </a:p>
        </p:txBody>
      </p:sp>
      <p:sp>
        <p:nvSpPr>
          <p:cNvPr id="670" name="Google Shape;670;p34"/>
          <p:cNvSpPr/>
          <p:nvPr/>
        </p:nvSpPr>
        <p:spPr>
          <a:xfrm>
            <a:off x="392401" y="1840940"/>
            <a:ext cx="6425823" cy="37856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titolari</a:t>
            </a:r>
            <a:r>
              <a:rPr lang="en-US" sz="2400" dirty="0">
                <a:solidFill>
                  <a:srgbClr val="404040"/>
                </a:solidFill>
                <a:latin typeface="Calibri"/>
                <a:ea typeface="Calibri"/>
                <a:cs typeface="Calibri"/>
                <a:sym typeface="Calibri"/>
              </a:rPr>
              <a:t> di </a:t>
            </a:r>
            <a:r>
              <a:rPr lang="en-US" sz="2400" b="1" dirty="0">
                <a:solidFill>
                  <a:srgbClr val="404040"/>
                </a:solidFill>
                <a:latin typeface="Calibri"/>
                <a:ea typeface="Calibri"/>
                <a:cs typeface="Calibri"/>
                <a:sym typeface="Calibri"/>
              </a:rPr>
              <a:t>CARTA DI </a:t>
            </a:r>
            <a:r>
              <a:rPr lang="en-US" sz="2400" b="1"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prendono</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prestito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pagare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beni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soldi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della</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CARTA DI </a:t>
            </a:r>
            <a:r>
              <a:rPr lang="en-US" sz="2400" b="1" dirty="0" err="1">
                <a:solidFill>
                  <a:srgbClr val="404040"/>
                </a:solidFill>
                <a:latin typeface="Calibri"/>
                <a:ea typeface="Calibri"/>
                <a:cs typeface="Calibri"/>
                <a:sym typeface="Calibri"/>
              </a:rPr>
              <a:t>DEBITO</a:t>
            </a:r>
            <a:r>
              <a:rPr lang="en-US" sz="2400" b="1"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vengono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detratti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direttamente</a:t>
            </a:r>
            <a:r>
              <a:rPr lang="en-US" sz="2400" dirty="0">
                <a:solidFill>
                  <a:srgbClr val="404040"/>
                </a:solidFill>
                <a:latin typeface="Calibri"/>
                <a:ea typeface="Calibri"/>
                <a:cs typeface="Calibri"/>
                <a:sym typeface="Calibri"/>
              </a:rPr>
              <a:t> dal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corrente</a:t>
            </a:r>
            <a:r>
              <a:rPr lang="en-US" sz="2400" dirty="0">
                <a:solidFill>
                  <a:srgbClr val="404040"/>
                </a:solidFill>
                <a:latin typeface="Calibri"/>
                <a:ea typeface="Calibri"/>
                <a:cs typeface="Calibri"/>
                <a:sym typeface="Calibri"/>
              </a:rPr>
              <a:t> del </a:t>
            </a:r>
            <a:r>
              <a:rPr lang="en-US" sz="2400" dirty="0" err="1">
                <a:solidFill>
                  <a:srgbClr val="404040"/>
                </a:solidFill>
                <a:latin typeface="Calibri"/>
                <a:ea typeface="Calibri"/>
                <a:cs typeface="Calibri"/>
                <a:sym typeface="Calibri"/>
              </a:rPr>
              <a:t>consumatore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La </a:t>
            </a:r>
            <a:r>
              <a:rPr lang="en-US" sz="2400" b="1" dirty="0">
                <a:solidFill>
                  <a:srgbClr val="404040"/>
                </a:solidFill>
                <a:latin typeface="Calibri"/>
                <a:ea typeface="Calibri"/>
                <a:cs typeface="Calibri"/>
                <a:sym typeface="Calibri"/>
              </a:rPr>
              <a:t>CARTA DI </a:t>
            </a:r>
            <a:r>
              <a:rPr lang="en-US" sz="2400" b="1" dirty="0" err="1">
                <a:solidFill>
                  <a:srgbClr val="404040"/>
                </a:solidFill>
                <a:latin typeface="Calibri"/>
                <a:ea typeface="Calibri"/>
                <a:cs typeface="Calibri"/>
                <a:sym typeface="Calibri"/>
              </a:rPr>
              <a:t>DEBITO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PREPAGATA</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carta </a:t>
            </a:r>
            <a:r>
              <a:rPr lang="en-US" sz="2400" dirty="0" err="1">
                <a:solidFill>
                  <a:srgbClr val="404040"/>
                </a:solidFill>
                <a:latin typeface="Calibri"/>
                <a:ea typeface="Calibri"/>
                <a:cs typeface="Calibri"/>
                <a:sym typeface="Calibri"/>
              </a:rPr>
              <a:t>bancaria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alternativa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spendere</a:t>
            </a:r>
            <a:r>
              <a:rPr lang="en-US" sz="2400" dirty="0">
                <a:solidFill>
                  <a:srgbClr val="404040"/>
                </a:solidFill>
                <a:latin typeface="Calibri"/>
                <a:ea typeface="Calibri"/>
                <a:cs typeface="Calibri"/>
                <a:sym typeface="Calibri"/>
              </a:rPr>
              <a:t> solo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soldi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carichi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sulla</a:t>
            </a:r>
            <a:r>
              <a:rPr lang="en-US" sz="2400" dirty="0">
                <a:solidFill>
                  <a:srgbClr val="404040"/>
                </a:solidFill>
                <a:latin typeface="Calibri"/>
                <a:ea typeface="Calibri"/>
                <a:cs typeface="Calibri"/>
                <a:sym typeface="Calibri"/>
              </a:rPr>
              <a:t> carta. È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sicura</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conveniente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contanti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pic>
        <p:nvPicPr>
          <p:cNvPr id="671" name="Google Shape;671;p34" descr="Payment, Online Payment, Card Payment"/>
          <p:cNvPicPr preferRelativeResize="0"/>
          <p:nvPr/>
        </p:nvPicPr>
        <p:blipFill rotWithShape="1">
          <a:blip r:embed="rId7">
            <a:alphaModFix/>
          </a:blip>
          <a:srcRect/>
          <a:stretch/>
        </p:blipFill>
        <p:spPr>
          <a:xfrm>
            <a:off x="7563663" y="2102864"/>
            <a:ext cx="4086186" cy="2697677"/>
          </a:xfrm>
          <a:prstGeom prst="rect">
            <a:avLst/>
          </a:prstGeom>
          <a:noFill/>
          <a:ln>
            <a:noFill/>
          </a:ln>
        </p:spPr>
      </p:pic>
      <p:sp>
        <p:nvSpPr>
          <p:cNvPr id="672" name="Google Shape;672;p34"/>
          <p:cNvSpPr/>
          <p:nvPr/>
        </p:nvSpPr>
        <p:spPr>
          <a:xfrm>
            <a:off x="9829286" y="5010338"/>
            <a:ext cx="182056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77"/>
        <p:cNvGrpSpPr/>
        <p:nvPr/>
      </p:nvGrpSpPr>
      <p:grpSpPr>
        <a:xfrm>
          <a:off x="0" y="0"/>
          <a:ext cx="0" cy="0"/>
          <a:chOff x="0" y="0"/>
          <a:chExt cx="0" cy="0"/>
        </a:xfrm>
      </p:grpSpPr>
      <p:pic>
        <p:nvPicPr>
          <p:cNvPr id="678" name="Google Shape;678;p3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79" name="Google Shape;679;p3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680" name="Google Shape;680;p3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681" name="Google Shape;681;p35"/>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682" name="Google Shape;682;p3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684" name="Google Shape;684;p35"/>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685" name="Google Shape;685;p35"/>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686" name="Google Shape;686;p35"/>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4000" b="1">
              <a:solidFill>
                <a:srgbClr val="3F3F3F"/>
              </a:solidFill>
            </a:endParaRPr>
          </a:p>
        </p:txBody>
      </p:sp>
      <p:sp>
        <p:nvSpPr>
          <p:cNvPr id="687" name="Google Shape;687;p35"/>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3F3F3F"/>
                </a:solidFill>
                <a:latin typeface="Calibri"/>
                <a:ea typeface="Calibri"/>
                <a:cs typeface="Calibri"/>
                <a:sym typeface="Calibri"/>
              </a:rPr>
              <a:t>2.5 Pagamento Mobile</a:t>
            </a:r>
            <a:endParaRPr>
              <a:latin typeface="Calibri"/>
              <a:ea typeface="Calibri"/>
              <a:cs typeface="Calibri"/>
              <a:sym typeface="Calibri"/>
            </a:endParaRPr>
          </a:p>
        </p:txBody>
      </p:sp>
      <p:sp>
        <p:nvSpPr>
          <p:cNvPr id="688" name="Google Shape;688;p35"/>
          <p:cNvSpPr/>
          <p:nvPr/>
        </p:nvSpPr>
        <p:spPr>
          <a:xfrm>
            <a:off x="392401" y="1793713"/>
            <a:ext cx="7099588" cy="120028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Il </a:t>
            </a:r>
            <a:r>
              <a:rPr lang="en-US" sz="2400" b="1" dirty="0" err="1">
                <a:solidFill>
                  <a:srgbClr val="404040"/>
                </a:solidFill>
                <a:latin typeface="Calibri"/>
                <a:ea typeface="Calibri"/>
                <a:cs typeface="Calibri"/>
                <a:sym typeface="Calibri"/>
              </a:rPr>
              <a:t>pagamento</a:t>
            </a:r>
            <a:r>
              <a:rPr lang="en-US" sz="2400" b="1" dirty="0">
                <a:solidFill>
                  <a:srgbClr val="404040"/>
                </a:solidFill>
                <a:latin typeface="Calibri"/>
                <a:ea typeface="Calibri"/>
                <a:cs typeface="Calibri"/>
                <a:sym typeface="Calibri"/>
              </a:rPr>
              <a:t> mobile</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effettuato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dispositivo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elettronico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portatile</a:t>
            </a:r>
            <a:r>
              <a:rPr lang="en-US" sz="2400" dirty="0">
                <a:solidFill>
                  <a:srgbClr val="404040"/>
                </a:solidFill>
                <a:latin typeface="Calibri"/>
                <a:ea typeface="Calibri"/>
                <a:cs typeface="Calibri"/>
                <a:sym typeface="Calibri"/>
              </a:rPr>
              <a:t> come un tablet o un </a:t>
            </a:r>
            <a:r>
              <a:rPr lang="en-US" sz="2400" dirty="0" err="1">
                <a:solidFill>
                  <a:srgbClr val="404040"/>
                </a:solidFill>
                <a:latin typeface="Calibri"/>
                <a:ea typeface="Calibri"/>
                <a:cs typeface="Calibri"/>
                <a:sym typeface="Calibri"/>
              </a:rPr>
              <a:t>telefono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cellulare</a:t>
            </a:r>
            <a:r>
              <a:rPr lang="en-US" sz="2400" dirty="0">
                <a:solidFill>
                  <a:srgbClr val="404040"/>
                </a:solidFill>
                <a:latin typeface="Calibri"/>
                <a:ea typeface="Calibri"/>
                <a:cs typeface="Calibri"/>
                <a:sym typeface="Calibri"/>
              </a:rPr>
              <a:t>. </a:t>
            </a:r>
            <a:endParaRPr sz="2400" b="1" dirty="0">
              <a:solidFill>
                <a:srgbClr val="3F3F3F"/>
              </a:solidFill>
              <a:latin typeface="Calibri"/>
              <a:ea typeface="Calibri"/>
              <a:cs typeface="Calibri"/>
              <a:sym typeface="Calibri"/>
            </a:endParaRPr>
          </a:p>
        </p:txBody>
      </p:sp>
      <p:pic>
        <p:nvPicPr>
          <p:cNvPr id="689" name="Google Shape;689;p35" descr="illustration, shopping, online, mobile, device., ecommerce, business, buying, card, cellphone"/>
          <p:cNvPicPr preferRelativeResize="0"/>
          <p:nvPr/>
        </p:nvPicPr>
        <p:blipFill rotWithShape="1">
          <a:blip r:embed="rId7">
            <a:alphaModFix/>
          </a:blip>
          <a:srcRect/>
          <a:stretch/>
        </p:blipFill>
        <p:spPr>
          <a:xfrm>
            <a:off x="7967369" y="1815301"/>
            <a:ext cx="3669779" cy="2453508"/>
          </a:xfrm>
          <a:prstGeom prst="rect">
            <a:avLst/>
          </a:prstGeom>
          <a:noFill/>
          <a:ln>
            <a:noFill/>
          </a:ln>
        </p:spPr>
      </p:pic>
      <p:sp>
        <p:nvSpPr>
          <p:cNvPr id="690" name="Google Shape;690;p35"/>
          <p:cNvSpPr/>
          <p:nvPr/>
        </p:nvSpPr>
        <p:spPr>
          <a:xfrm>
            <a:off x="9858520" y="4294246"/>
            <a:ext cx="1778628"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www.pxfuel.com</a:t>
            </a:r>
            <a:endParaRPr sz="900" dirty="0"/>
          </a:p>
        </p:txBody>
      </p:sp>
      <p:sp>
        <p:nvSpPr>
          <p:cNvPr id="691" name="Google Shape;691;p35"/>
          <p:cNvSpPr/>
          <p:nvPr/>
        </p:nvSpPr>
        <p:spPr>
          <a:xfrm>
            <a:off x="392400" y="3027120"/>
            <a:ext cx="7176799" cy="156962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Ci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acquisti</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modalità</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Remota</a:t>
            </a:r>
            <a:r>
              <a:rPr lang="en-US" sz="2400" dirty="0">
                <a:solidFill>
                  <a:srgbClr val="404040"/>
                </a:solidFill>
                <a:latin typeface="Calibri"/>
                <a:ea typeface="Calibri"/>
                <a:cs typeface="Calibri"/>
                <a:sym typeface="Calibri"/>
              </a:rPr>
              <a:t>" (online come da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piattaforma</a:t>
            </a:r>
            <a:r>
              <a:rPr lang="en-US" sz="2400" dirty="0">
                <a:solidFill>
                  <a:srgbClr val="404040"/>
                </a:solidFill>
                <a:latin typeface="Calibri"/>
                <a:ea typeface="Calibri"/>
                <a:cs typeface="Calibri"/>
                <a:sym typeface="Calibri"/>
              </a:rPr>
              <a:t> di e-commerce) e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modalità</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Prossimità</a:t>
            </a:r>
            <a:r>
              <a:rPr lang="en-US" sz="2400" b="1" dirty="0">
                <a:solidFill>
                  <a:srgbClr val="404040"/>
                </a:solidFill>
                <a:latin typeface="Calibri"/>
                <a:ea typeface="Calibri"/>
                <a:cs typeface="Calibri"/>
                <a:sym typeface="Calibri"/>
              </a:rPr>
              <a:t>”</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direttamente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negozio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692" name="Google Shape;692;p35"/>
          <p:cNvSpPr/>
          <p:nvPr/>
        </p:nvSpPr>
        <p:spPr>
          <a:xfrm>
            <a:off x="392400" y="4437717"/>
            <a:ext cx="10880842"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Collegando</a:t>
            </a:r>
            <a:r>
              <a:rPr lang="en-US" sz="2400" dirty="0">
                <a:solidFill>
                  <a:srgbClr val="404040"/>
                </a:solidFill>
                <a:latin typeface="Calibri"/>
                <a:ea typeface="Calibri"/>
                <a:cs typeface="Calibri"/>
                <a:sym typeface="Calibri"/>
              </a:rPr>
              <a:t> la </a:t>
            </a:r>
            <a:r>
              <a:rPr lang="en-US" sz="2400" dirty="0" err="1">
                <a:solidFill>
                  <a:srgbClr val="404040"/>
                </a:solidFill>
                <a:latin typeface="Calibri"/>
                <a:ea typeface="Calibri"/>
                <a:cs typeface="Calibri"/>
                <a:sym typeface="Calibri"/>
              </a:rPr>
              <a:t>tua</a:t>
            </a:r>
            <a:r>
              <a:rPr lang="en-US" sz="2400" dirty="0">
                <a:solidFill>
                  <a:srgbClr val="404040"/>
                </a:solidFill>
                <a:latin typeface="Calibri"/>
                <a:ea typeface="Calibri"/>
                <a:cs typeface="Calibri"/>
                <a:sym typeface="Calibri"/>
              </a:rPr>
              <a:t> carta di </a:t>
            </a:r>
            <a:r>
              <a:rPr lang="en-US" sz="2400"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un'</a:t>
            </a:r>
            <a:r>
              <a:rPr lang="en-US" sz="2400" b="1" dirty="0" err="1">
                <a:solidFill>
                  <a:srgbClr val="404040"/>
                </a:solidFill>
                <a:latin typeface="Calibri"/>
                <a:ea typeface="Calibri"/>
                <a:cs typeface="Calibri"/>
                <a:sym typeface="Calibri"/>
              </a:rPr>
              <a:t>applicazione</a:t>
            </a:r>
            <a:r>
              <a:rPr lang="en-US" sz="2400" b="1" dirty="0">
                <a:solidFill>
                  <a:srgbClr val="404040"/>
                </a:solidFill>
                <a:latin typeface="Calibri"/>
                <a:ea typeface="Calibri"/>
                <a:cs typeface="Calibri"/>
                <a:sym typeface="Calibri"/>
              </a:rPr>
              <a:t> Wallet </a:t>
            </a:r>
            <a:r>
              <a:rPr lang="en-US" sz="2400" dirty="0" err="1">
                <a:solidFill>
                  <a:srgbClr val="404040"/>
                </a:solidFill>
                <a:latin typeface="Calibri"/>
                <a:ea typeface="Calibri"/>
                <a:cs typeface="Calibri"/>
                <a:sym typeface="Calibri"/>
              </a:rPr>
              <a:t>installata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nel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smartphone (come Apple Pay, Google Pay, Samsung Pay) </a:t>
            </a:r>
            <a:r>
              <a:rPr lang="en-US" sz="2400" dirty="0" err="1">
                <a:solidFill>
                  <a:srgbClr val="404040"/>
                </a:solidFill>
                <a:latin typeface="Calibri"/>
                <a:ea typeface="Calibri"/>
                <a:cs typeface="Calibri"/>
                <a:sym typeface="Calibri"/>
              </a:rPr>
              <a:t>puoi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facilmente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semplicemente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tenendo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dispositivo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vicino</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dispositivo</a:t>
            </a:r>
            <a:r>
              <a:rPr lang="en-US" sz="2400" dirty="0">
                <a:solidFill>
                  <a:srgbClr val="404040"/>
                </a:solidFill>
                <a:latin typeface="Calibri"/>
                <a:ea typeface="Calibri"/>
                <a:cs typeface="Calibri"/>
                <a:sym typeface="Calibri"/>
              </a:rPr>
              <a:t> Mobile </a:t>
            </a:r>
            <a:r>
              <a:rPr lang="en-US" sz="2400" dirty="0" err="1">
                <a:solidFill>
                  <a:srgbClr val="404040"/>
                </a:solidFill>
                <a:latin typeface="Calibri"/>
                <a:ea typeface="Calibri"/>
                <a:cs typeface="Calibri"/>
                <a:sym typeface="Calibri"/>
              </a:rPr>
              <a:t>Pos</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punto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vendita</a:t>
            </a:r>
            <a:r>
              <a:rPr lang="en-US" sz="2400" dirty="0">
                <a:solidFill>
                  <a:srgbClr val="404040"/>
                </a:solidFill>
                <a:latin typeface="Calibri"/>
                <a:ea typeface="Calibri"/>
                <a:cs typeface="Calibri"/>
                <a:sym typeface="Calibri"/>
              </a:rPr>
              <a:t>) del </a:t>
            </a:r>
            <a:r>
              <a:rPr lang="en-US" sz="2400" dirty="0" err="1">
                <a:solidFill>
                  <a:srgbClr val="404040"/>
                </a:solidFill>
                <a:latin typeface="Calibri"/>
                <a:ea typeface="Calibri"/>
                <a:cs typeface="Calibri"/>
                <a:sym typeface="Calibri"/>
              </a:rPr>
              <a:t>venditore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Questo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metodo</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chiamato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Portafoglio</a:t>
            </a:r>
            <a:r>
              <a:rPr lang="en-US" sz="2400" b="1" dirty="0">
                <a:solidFill>
                  <a:srgbClr val="404040"/>
                </a:solidFill>
                <a:latin typeface="Calibri"/>
                <a:ea typeface="Calibri"/>
                <a:cs typeface="Calibri"/>
                <a:sym typeface="Calibri"/>
              </a:rPr>
              <a:t> Mobile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697"/>
        <p:cNvGrpSpPr/>
        <p:nvPr/>
      </p:nvGrpSpPr>
      <p:grpSpPr>
        <a:xfrm>
          <a:off x="0" y="0"/>
          <a:ext cx="0" cy="0"/>
          <a:chOff x="0" y="0"/>
          <a:chExt cx="0" cy="0"/>
        </a:xfrm>
      </p:grpSpPr>
      <p:pic>
        <p:nvPicPr>
          <p:cNvPr id="698" name="Google Shape;698;p3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699" name="Google Shape;699;p3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700" name="Google Shape;700;p3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701" name="Google Shape;701;p36"/>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702" name="Google Shape;702;p3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704" name="Google Shape;704;p36"/>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705" name="Google Shape;705;p36"/>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706" name="Google Shape;706;p36"/>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sp>
        <p:nvSpPr>
          <p:cNvPr id="707" name="Google Shape;707;p36"/>
          <p:cNvSpPr/>
          <p:nvPr/>
        </p:nvSpPr>
        <p:spPr>
          <a:xfrm>
            <a:off x="393441" y="1181537"/>
            <a:ext cx="7718922"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2.6 Come funzionano i pagamenti mobili?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708" name="Google Shape;708;p36"/>
          <p:cNvSpPr/>
          <p:nvPr/>
        </p:nvSpPr>
        <p:spPr>
          <a:xfrm>
            <a:off x="871584" y="3556323"/>
            <a:ext cx="6948145"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400" b="1">
              <a:solidFill>
                <a:srgbClr val="3F3F3F"/>
              </a:solidFill>
              <a:latin typeface="Arial"/>
              <a:ea typeface="Arial"/>
              <a:cs typeface="Arial"/>
              <a:sym typeface="Arial"/>
            </a:endParaRPr>
          </a:p>
        </p:txBody>
      </p:sp>
      <p:pic>
        <p:nvPicPr>
          <p:cNvPr id="709" name="Google Shape;709;p36" descr="Near-field communication Icon of Glyph style - Available in SVG, PNG, EPS,  AI &amp; Icon fonts"/>
          <p:cNvPicPr preferRelativeResize="0"/>
          <p:nvPr/>
        </p:nvPicPr>
        <p:blipFill rotWithShape="1">
          <a:blip r:embed="rId7">
            <a:alphaModFix/>
          </a:blip>
          <a:srcRect/>
          <a:stretch/>
        </p:blipFill>
        <p:spPr>
          <a:xfrm>
            <a:off x="7488583" y="1454997"/>
            <a:ext cx="4226430" cy="4226431"/>
          </a:xfrm>
          <a:prstGeom prst="rect">
            <a:avLst/>
          </a:prstGeom>
          <a:noFill/>
          <a:ln>
            <a:noFill/>
          </a:ln>
        </p:spPr>
      </p:pic>
      <p:sp>
        <p:nvSpPr>
          <p:cNvPr id="710" name="Google Shape;710;p36"/>
          <p:cNvSpPr/>
          <p:nvPr/>
        </p:nvSpPr>
        <p:spPr>
          <a:xfrm>
            <a:off x="392401" y="1680943"/>
            <a:ext cx="6620049" cy="156966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b="1" dirty="0" err="1">
                <a:solidFill>
                  <a:srgbClr val="404040"/>
                </a:solidFill>
                <a:latin typeface="Calibri"/>
                <a:ea typeface="Calibri"/>
                <a:cs typeface="Calibri"/>
                <a:sym typeface="Calibri"/>
              </a:rPr>
              <a:t>pagamenti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senza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contatto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con smartphone e </a:t>
            </a:r>
            <a:r>
              <a:rPr lang="en-US" sz="2400" dirty="0" err="1">
                <a:solidFill>
                  <a:srgbClr val="404040"/>
                </a:solidFill>
                <a:latin typeface="Calibri"/>
                <a:ea typeface="Calibri"/>
                <a:cs typeface="Calibri"/>
                <a:sym typeface="Calibri"/>
              </a:rPr>
              <a:t>dispositivi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simili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consentiti</a:t>
            </a:r>
            <a:r>
              <a:rPr lang="en-US" sz="2400" dirty="0">
                <a:solidFill>
                  <a:srgbClr val="404040"/>
                </a:solidFill>
                <a:latin typeface="Calibri"/>
                <a:ea typeface="Calibri"/>
                <a:cs typeface="Calibri"/>
                <a:sym typeface="Calibri"/>
              </a:rPr>
              <a:t> grazie </a:t>
            </a:r>
            <a:r>
              <a:rPr lang="en-US" sz="2400" dirty="0" err="1">
                <a:solidFill>
                  <a:srgbClr val="404040"/>
                </a:solidFill>
                <a:latin typeface="Calibri"/>
                <a:ea typeface="Calibri"/>
                <a:cs typeface="Calibri"/>
                <a:sym typeface="Calibri"/>
              </a:rPr>
              <a:t>alla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tecnologia</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wireless</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corto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raggio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chiamata</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Near-field communication (NFC).</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711" name="Google Shape;711;p36"/>
          <p:cNvSpPr/>
          <p:nvPr/>
        </p:nvSpPr>
        <p:spPr>
          <a:xfrm>
            <a:off x="392401" y="3309754"/>
            <a:ext cx="6620049" cy="193899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Quello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succede</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transazione</a:t>
            </a:r>
            <a:r>
              <a:rPr lang="en-US" sz="2400" dirty="0">
                <a:solidFill>
                  <a:srgbClr val="404040"/>
                </a:solidFill>
                <a:latin typeface="Calibri"/>
                <a:ea typeface="Calibri"/>
                <a:cs typeface="Calibri"/>
                <a:sym typeface="Calibri"/>
              </a:rPr>
              <a:t> mobile wallet è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dispositivo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punto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vendita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abilitato</a:t>
            </a:r>
            <a:r>
              <a:rPr lang="en-US" sz="2400" dirty="0">
                <a:solidFill>
                  <a:srgbClr val="404040"/>
                </a:solidFill>
                <a:latin typeface="Calibri"/>
                <a:ea typeface="Calibri"/>
                <a:cs typeface="Calibri"/>
                <a:sym typeface="Calibri"/>
              </a:rPr>
              <a:t> NFC </a:t>
            </a:r>
            <a:r>
              <a:rPr lang="en-US" sz="2400" dirty="0" err="1">
                <a:solidFill>
                  <a:srgbClr val="404040"/>
                </a:solidFill>
                <a:latin typeface="Calibri"/>
                <a:ea typeface="Calibri"/>
                <a:cs typeface="Calibri"/>
                <a:sym typeface="Calibri"/>
              </a:rPr>
              <a:t>stanno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essenzialmente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parlando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loro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usando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specifica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frequenza</a:t>
            </a:r>
            <a:r>
              <a:rPr lang="en-US" sz="2400" b="1" dirty="0">
                <a:solidFill>
                  <a:srgbClr val="404040"/>
                </a:solidFill>
                <a:latin typeface="Calibri"/>
                <a:ea typeface="Calibri"/>
                <a:cs typeface="Calibri"/>
                <a:sym typeface="Calibri"/>
              </a:rPr>
              <a:t> radio</a:t>
            </a:r>
            <a:r>
              <a:rPr lang="en-US" sz="2400" dirty="0">
                <a:solidFill>
                  <a:srgbClr val="404040"/>
                </a:solidFill>
                <a:latin typeface="Calibri"/>
                <a:ea typeface="Calibri"/>
                <a:cs typeface="Calibri"/>
                <a:sym typeface="Calibri"/>
              </a:rPr>
              <a:t>. Ci </a:t>
            </a:r>
            <a:r>
              <a:rPr lang="en-US" sz="2400" dirty="0" err="1">
                <a:solidFill>
                  <a:srgbClr val="404040"/>
                </a:solidFill>
                <a:latin typeface="Calibri"/>
                <a:ea typeface="Calibri"/>
                <a:cs typeface="Calibri"/>
                <a:sym typeface="Calibri"/>
              </a:rPr>
              <a:t>vogliono</a:t>
            </a:r>
            <a:r>
              <a:rPr lang="en-US" sz="2400" dirty="0">
                <a:solidFill>
                  <a:srgbClr val="404040"/>
                </a:solidFill>
                <a:latin typeface="Calibri"/>
                <a:ea typeface="Calibri"/>
                <a:cs typeface="Calibri"/>
                <a:sym typeface="Calibri"/>
              </a:rPr>
              <a:t> solo </a:t>
            </a:r>
            <a:r>
              <a:rPr lang="en-US" sz="2400" dirty="0" err="1">
                <a:solidFill>
                  <a:srgbClr val="404040"/>
                </a:solidFill>
                <a:latin typeface="Calibri"/>
                <a:ea typeface="Calibri"/>
                <a:cs typeface="Calibri"/>
                <a:sym typeface="Calibri"/>
              </a:rPr>
              <a:t>pochi</a:t>
            </a:r>
            <a:r>
              <a:rPr lang="en-US" sz="2400" dirty="0">
                <a:solidFill>
                  <a:srgbClr val="404040"/>
                </a:solidFill>
                <a:latin typeface="Calibri"/>
                <a:ea typeface="Calibri"/>
                <a:cs typeface="Calibri"/>
                <a:sym typeface="Calibri"/>
              </a:rPr>
              <a:t> secondi </a:t>
            </a:r>
            <a:r>
              <a:rPr lang="en-US" sz="2400" dirty="0" err="1">
                <a:solidFill>
                  <a:srgbClr val="404040"/>
                </a:solidFill>
                <a:latin typeface="Calibri"/>
                <a:ea typeface="Calibri"/>
                <a:cs typeface="Calibri"/>
                <a:sym typeface="Calibri"/>
              </a:rPr>
              <a:t>ed</a:t>
            </a:r>
            <a:r>
              <a:rPr lang="en-US" sz="2400" dirty="0">
                <a:solidFill>
                  <a:srgbClr val="404040"/>
                </a:solidFill>
                <a:latin typeface="Calibri"/>
                <a:ea typeface="Calibri"/>
                <a:cs typeface="Calibri"/>
                <a:sym typeface="Calibri"/>
              </a:rPr>
              <a:t> è</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più</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sicuro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transazioni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tradizionali</a:t>
            </a:r>
            <a:r>
              <a:rPr lang="en-US" sz="2400" dirty="0">
                <a:solidFill>
                  <a:srgbClr val="404040"/>
                </a:solidFill>
                <a:latin typeface="Calibri"/>
                <a:ea typeface="Calibri"/>
                <a:cs typeface="Calibri"/>
                <a:sym typeface="Calibri"/>
              </a:rPr>
              <a:t> tramite </a:t>
            </a:r>
            <a:r>
              <a:rPr lang="en-US" sz="2400" dirty="0" err="1">
                <a:solidFill>
                  <a:srgbClr val="404040"/>
                </a:solidFill>
                <a:latin typeface="Calibri"/>
                <a:ea typeface="Calibri"/>
                <a:cs typeface="Calibri"/>
                <a:sym typeface="Calibri"/>
              </a:rPr>
              <a:t>tocco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712" name="Google Shape;712;p36"/>
          <p:cNvSpPr/>
          <p:nvPr/>
        </p:nvSpPr>
        <p:spPr>
          <a:xfrm>
            <a:off x="8732736" y="5636089"/>
            <a:ext cx="2880143"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dirty="0">
                <a:solidFill>
                  <a:srgbClr val="3F3F3F"/>
                </a:solidFill>
                <a:latin typeface="Arial"/>
                <a:ea typeface="Arial"/>
                <a:cs typeface="Arial"/>
                <a:sym typeface="Arial"/>
              </a:rPr>
              <a:t>Source: www.thenounproject.com</a:t>
            </a:r>
            <a:endParaRPr dirty="0"/>
          </a:p>
        </p:txBody>
      </p:sp>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716"/>
        <p:cNvGrpSpPr/>
        <p:nvPr/>
      </p:nvGrpSpPr>
      <p:grpSpPr>
        <a:xfrm>
          <a:off x="0" y="0"/>
          <a:ext cx="0" cy="0"/>
          <a:chOff x="0" y="0"/>
          <a:chExt cx="0" cy="0"/>
        </a:xfrm>
      </p:grpSpPr>
      <p:sp>
        <p:nvSpPr>
          <p:cNvPr id="717" name="Google Shape;717;p37"/>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rPr>
              <a:t>2.7 Servizi di pagamento di terzi</a:t>
            </a:r>
            <a:endParaRPr sz="2400">
              <a:solidFill>
                <a:schemeClr val="dk1"/>
              </a:solidFill>
            </a:endParaRPr>
          </a:p>
          <a:p>
            <a:pPr marL="0" marR="0" lvl="0" indent="0" algn="just" rtl="0">
              <a:spcBef>
                <a:spcPts val="0"/>
              </a:spcBef>
              <a:spcAft>
                <a:spcPts val="0"/>
              </a:spcAft>
              <a:buNone/>
            </a:pPr>
            <a:endParaRPr sz="2400" b="1">
              <a:solidFill>
                <a:srgbClr val="3F3F3F"/>
              </a:solidFill>
            </a:endParaRPr>
          </a:p>
        </p:txBody>
      </p:sp>
      <p:sp>
        <p:nvSpPr>
          <p:cNvPr id="718" name="Google Shape;718;p37"/>
          <p:cNvSpPr/>
          <p:nvPr/>
        </p:nvSpPr>
        <p:spPr>
          <a:xfrm>
            <a:off x="392401" y="1779920"/>
            <a:ext cx="7603524" cy="19389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Questo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tipo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coinvolge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venditore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l'acquirente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terza</a:t>
            </a:r>
            <a:r>
              <a:rPr lang="en-US" sz="2400" dirty="0">
                <a:solidFill>
                  <a:srgbClr val="404040"/>
                </a:solidFill>
                <a:latin typeface="Calibri"/>
                <a:ea typeface="Calibri"/>
                <a:cs typeface="Calibri"/>
                <a:sym typeface="Calibri"/>
              </a:rPr>
              <a:t> parte,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entità</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che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aiutano</a:t>
            </a:r>
            <a:r>
              <a:rPr lang="en-US" sz="2400" b="1" dirty="0">
                <a:solidFill>
                  <a:srgbClr val="404040"/>
                </a:solidFill>
                <a:latin typeface="Calibri"/>
                <a:ea typeface="Calibri"/>
                <a:cs typeface="Calibri"/>
                <a:sym typeface="Calibri"/>
              </a:rPr>
              <a:t> a fare o </a:t>
            </a:r>
            <a:r>
              <a:rPr lang="en-US" sz="2400" b="1" dirty="0" err="1">
                <a:solidFill>
                  <a:srgbClr val="404040"/>
                </a:solidFill>
                <a:latin typeface="Calibri"/>
                <a:ea typeface="Calibri"/>
                <a:cs typeface="Calibri"/>
                <a:sym typeface="Calibri"/>
              </a:rPr>
              <a:t>ricevere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pagamenti</a:t>
            </a:r>
            <a:r>
              <a:rPr lang="en-US" sz="2400" b="1" dirty="0">
                <a:solidFill>
                  <a:srgbClr val="404040"/>
                </a:solidFill>
                <a:latin typeface="Calibri"/>
                <a:ea typeface="Calibri"/>
                <a:cs typeface="Calibri"/>
                <a:sym typeface="Calibri"/>
              </a:rPr>
              <a:t> online.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719" name="Google Shape;719;p37" descr="payment payroll salary free photo"/>
          <p:cNvPicPr preferRelativeResize="0"/>
          <p:nvPr/>
        </p:nvPicPr>
        <p:blipFill rotWithShape="1">
          <a:blip r:embed="rId3">
            <a:alphaModFix/>
          </a:blip>
          <a:srcRect/>
          <a:stretch/>
        </p:blipFill>
        <p:spPr>
          <a:xfrm>
            <a:off x="7995926" y="1864307"/>
            <a:ext cx="3609096" cy="3609096"/>
          </a:xfrm>
          <a:prstGeom prst="rect">
            <a:avLst/>
          </a:prstGeom>
          <a:noFill/>
          <a:ln>
            <a:noFill/>
          </a:ln>
        </p:spPr>
      </p:pic>
      <p:sp>
        <p:nvSpPr>
          <p:cNvPr id="720" name="Google Shape;720;p37"/>
          <p:cNvSpPr/>
          <p:nvPr/>
        </p:nvSpPr>
        <p:spPr>
          <a:xfrm>
            <a:off x="9875255" y="5527435"/>
            <a:ext cx="176189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www.nexpix.com</a:t>
            </a:r>
            <a:endParaRPr sz="900" dirty="0"/>
          </a:p>
        </p:txBody>
      </p:sp>
      <p:sp>
        <p:nvSpPr>
          <p:cNvPr id="721" name="Google Shape;721;p37"/>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pic>
        <p:nvPicPr>
          <p:cNvPr id="722" name="Google Shape;722;p37"/>
          <p:cNvPicPr preferRelativeResize="0"/>
          <p:nvPr/>
        </p:nvPicPr>
        <p:blipFill rotWithShape="1">
          <a:blip r:embed="rId4">
            <a:alphaModFix/>
          </a:blip>
          <a:srcRect l="22747" t="21849" r="23011" b="33459"/>
          <a:stretch/>
        </p:blipFill>
        <p:spPr>
          <a:xfrm>
            <a:off x="11082296" y="0"/>
            <a:ext cx="1109704" cy="914305"/>
          </a:xfrm>
          <a:prstGeom prst="rect">
            <a:avLst/>
          </a:prstGeom>
          <a:noFill/>
          <a:ln>
            <a:noFill/>
          </a:ln>
        </p:spPr>
      </p:pic>
      <p:pic>
        <p:nvPicPr>
          <p:cNvPr id="723" name="Google Shape;723;p37"/>
          <p:cNvPicPr preferRelativeResize="0"/>
          <p:nvPr/>
        </p:nvPicPr>
        <p:blipFill rotWithShape="1">
          <a:blip r:embed="rId5">
            <a:alphaModFix/>
          </a:blip>
          <a:srcRect/>
          <a:stretch/>
        </p:blipFill>
        <p:spPr>
          <a:xfrm rot="5400000">
            <a:off x="8084303" y="434779"/>
            <a:ext cx="56120" cy="1240747"/>
          </a:xfrm>
          <a:prstGeom prst="rect">
            <a:avLst/>
          </a:prstGeom>
          <a:noFill/>
          <a:ln>
            <a:noFill/>
          </a:ln>
        </p:spPr>
      </p:pic>
      <p:pic>
        <p:nvPicPr>
          <p:cNvPr id="724" name="Google Shape;724;p37"/>
          <p:cNvPicPr preferRelativeResize="0"/>
          <p:nvPr/>
        </p:nvPicPr>
        <p:blipFill rotWithShape="1">
          <a:blip r:embed="rId5">
            <a:alphaModFix/>
          </a:blip>
          <a:srcRect/>
          <a:stretch/>
        </p:blipFill>
        <p:spPr>
          <a:xfrm>
            <a:off x="5989319" y="6390650"/>
            <a:ext cx="45719" cy="467350"/>
          </a:xfrm>
          <a:prstGeom prst="rect">
            <a:avLst/>
          </a:prstGeom>
          <a:noFill/>
          <a:ln>
            <a:noFill/>
          </a:ln>
        </p:spPr>
      </p:pic>
      <p:pic>
        <p:nvPicPr>
          <p:cNvPr id="725" name="Google Shape;725;p37"/>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726" name="Google Shape;726;p37"/>
          <p:cNvPicPr preferRelativeResize="0"/>
          <p:nvPr/>
        </p:nvPicPr>
        <p:blipFill rotWithShape="1">
          <a:blip r:embed="rId5">
            <a:alphaModFix/>
          </a:blip>
          <a:srcRect/>
          <a:stretch/>
        </p:blipFill>
        <p:spPr>
          <a:xfrm rot="5400000">
            <a:off x="8084303" y="5516283"/>
            <a:ext cx="56120" cy="1240747"/>
          </a:xfrm>
          <a:prstGeom prst="rect">
            <a:avLst/>
          </a:prstGeom>
          <a:noFill/>
          <a:ln>
            <a:noFill/>
          </a:ln>
        </p:spPr>
      </p:pic>
      <p:pic>
        <p:nvPicPr>
          <p:cNvPr id="727" name="Google Shape;727;p37"/>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pic>
        <p:nvPicPr>
          <p:cNvPr id="728" name="Google Shape;728;p37"/>
          <p:cNvPicPr preferRelativeResize="0"/>
          <p:nvPr/>
        </p:nvPicPr>
        <p:blipFill rotWithShape="1">
          <a:blip r:embed="rId7">
            <a:alphaModFix/>
          </a:blip>
          <a:srcRect/>
          <a:stretch/>
        </p:blipFill>
        <p:spPr>
          <a:xfrm>
            <a:off x="0" y="6735467"/>
            <a:ext cx="12192000" cy="122533"/>
          </a:xfrm>
          <a:prstGeom prst="rect">
            <a:avLst/>
          </a:prstGeom>
          <a:noFill/>
          <a:ln>
            <a:noFill/>
          </a:ln>
        </p:spPr>
      </p:pic>
      <p:sp>
        <p:nvSpPr>
          <p:cNvPr id="729" name="Google Shape;729;p37"/>
          <p:cNvSpPr/>
          <p:nvPr/>
        </p:nvSpPr>
        <p:spPr>
          <a:xfrm>
            <a:off x="392401" y="2948934"/>
            <a:ext cx="7603524" cy="341627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a:t>
            </a:r>
            <a:r>
              <a:rPr lang="en-US" sz="2400" dirty="0" err="1">
                <a:solidFill>
                  <a:srgbClr val="404040"/>
                </a:solidFill>
                <a:latin typeface="Calibri"/>
                <a:ea typeface="Calibri"/>
                <a:cs typeface="Calibri"/>
                <a:sym typeface="Calibri"/>
              </a:rPr>
              <a:t>buon</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esempio</a:t>
            </a:r>
            <a:r>
              <a:rPr lang="en-US" sz="2400" dirty="0">
                <a:solidFill>
                  <a:srgbClr val="404040"/>
                </a:solidFill>
                <a:latin typeface="Calibri"/>
                <a:ea typeface="Calibri"/>
                <a:cs typeface="Calibri"/>
                <a:sym typeface="Calibri"/>
              </a:rPr>
              <a:t> di un</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portale</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pagamento</a:t>
            </a:r>
            <a:r>
              <a:rPr lang="en-US" sz="2400" b="1" dirty="0">
                <a:solidFill>
                  <a:srgbClr val="404040"/>
                </a:solidFill>
                <a:latin typeface="Calibri"/>
                <a:ea typeface="Calibri"/>
                <a:cs typeface="Calibri"/>
                <a:sym typeface="Calibri"/>
              </a:rPr>
              <a:t> online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agisce</a:t>
            </a:r>
            <a:r>
              <a:rPr lang="en-US" sz="2400" dirty="0">
                <a:solidFill>
                  <a:srgbClr val="404040"/>
                </a:solidFill>
                <a:latin typeface="Calibri"/>
                <a:ea typeface="Calibri"/>
                <a:cs typeface="Calibri"/>
                <a:sym typeface="Calibri"/>
              </a:rPr>
              <a:t> come </a:t>
            </a:r>
            <a:r>
              <a:rPr lang="en-US" sz="2400" dirty="0" err="1">
                <a:solidFill>
                  <a:srgbClr val="404040"/>
                </a:solidFill>
                <a:latin typeface="Calibri"/>
                <a:ea typeface="Calibri"/>
                <a:cs typeface="Calibri"/>
                <a:sym typeface="Calibri"/>
              </a:rPr>
              <a:t>terza</a:t>
            </a:r>
            <a:r>
              <a:rPr lang="en-US" sz="2400" dirty="0">
                <a:solidFill>
                  <a:srgbClr val="404040"/>
                </a:solidFill>
                <a:latin typeface="Calibri"/>
                <a:ea typeface="Calibri"/>
                <a:cs typeface="Calibri"/>
                <a:sym typeface="Calibri"/>
              </a:rPr>
              <a:t> parte in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transazione</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dettaglio</a:t>
            </a:r>
            <a:r>
              <a:rPr lang="en-US" sz="2400" dirty="0">
                <a:solidFill>
                  <a:srgbClr val="404040"/>
                </a:solidFill>
                <a:latin typeface="Calibri"/>
                <a:ea typeface="Calibri"/>
                <a:cs typeface="Calibri"/>
                <a:sym typeface="Calibri"/>
              </a:rPr>
              <a:t> è </a:t>
            </a:r>
            <a:r>
              <a:rPr lang="en-US" sz="2400" b="1" dirty="0">
                <a:solidFill>
                  <a:srgbClr val="404040"/>
                </a:solidFill>
                <a:latin typeface="Calibri"/>
                <a:ea typeface="Calibri"/>
                <a:cs typeface="Calibri"/>
                <a:sym typeface="Calibri"/>
              </a:rPr>
              <a:t>Pay Pal</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a:t>
            </a:r>
            <a:r>
              <a:rPr lang="en-US" sz="2400" dirty="0" err="1">
                <a:solidFill>
                  <a:srgbClr val="404040"/>
                </a:solidFill>
                <a:latin typeface="Calibri"/>
                <a:ea typeface="Calibri"/>
                <a:cs typeface="Calibri"/>
                <a:sym typeface="Calibri"/>
              </a:rPr>
              <a:t>venditore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offre</a:t>
            </a:r>
            <a:r>
              <a:rPr lang="en-US" sz="2400" dirty="0">
                <a:solidFill>
                  <a:srgbClr val="404040"/>
                </a:solidFill>
                <a:latin typeface="Calibri"/>
                <a:ea typeface="Calibri"/>
                <a:cs typeface="Calibri"/>
                <a:sym typeface="Calibri"/>
              </a:rPr>
              <a:t> un bene o un </a:t>
            </a:r>
            <a:r>
              <a:rPr lang="en-US" sz="2400" dirty="0" err="1">
                <a:solidFill>
                  <a:srgbClr val="404040"/>
                </a:solidFill>
                <a:latin typeface="Calibri"/>
                <a:ea typeface="Calibri"/>
                <a:cs typeface="Calibri"/>
                <a:sym typeface="Calibri"/>
              </a:rPr>
              <a:t>servizio</a:t>
            </a:r>
            <a:r>
              <a:rPr lang="en-US" sz="2400" dirty="0">
                <a:solidFill>
                  <a:srgbClr val="404040"/>
                </a:solidFill>
                <a:latin typeface="Calibri"/>
                <a:ea typeface="Calibri"/>
                <a:cs typeface="Calibri"/>
                <a:sym typeface="Calibri"/>
              </a:rPr>
              <a:t>, e un </a:t>
            </a:r>
            <a:r>
              <a:rPr lang="en-US" sz="2400" dirty="0" err="1">
                <a:solidFill>
                  <a:srgbClr val="404040"/>
                </a:solidFill>
                <a:latin typeface="Calibri"/>
                <a:ea typeface="Calibri"/>
                <a:cs typeface="Calibri"/>
                <a:sym typeface="Calibri"/>
              </a:rPr>
              <a:t>acquirente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utilizza</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credito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inserito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servizio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Pay Pal. Il </a:t>
            </a:r>
            <a:r>
              <a:rPr lang="en-US" sz="2400" dirty="0" err="1">
                <a:solidFill>
                  <a:srgbClr val="404040"/>
                </a:solidFill>
                <a:latin typeface="Calibri"/>
                <a:ea typeface="Calibri"/>
                <a:cs typeface="Calibri"/>
                <a:sym typeface="Calibri"/>
              </a:rPr>
              <a:t>pagamento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viene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eseguito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PayPal </a:t>
            </a:r>
            <a:r>
              <a:rPr lang="en-US" sz="2400" dirty="0" err="1">
                <a:solidFill>
                  <a:srgbClr val="404040"/>
                </a:solidFill>
                <a:latin typeface="Calibri"/>
                <a:ea typeface="Calibri"/>
                <a:cs typeface="Calibri"/>
                <a:sym typeface="Calibri"/>
              </a:rPr>
              <a:t>ed</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quindi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transazione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terza</a:t>
            </a:r>
            <a:r>
              <a:rPr lang="en-US" sz="2400" dirty="0">
                <a:solidFill>
                  <a:srgbClr val="404040"/>
                </a:solidFill>
                <a:latin typeface="Calibri"/>
                <a:ea typeface="Calibri"/>
                <a:cs typeface="Calibri"/>
                <a:sym typeface="Calibri"/>
              </a:rPr>
              <a:t> parte.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Altri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esempi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Amazon Pay</a:t>
            </a:r>
            <a:r>
              <a:rPr lang="en-US" sz="2400" dirty="0">
                <a:solidFill>
                  <a:srgbClr val="404040"/>
                </a:solidFill>
                <a:latin typeface="Calibri"/>
                <a:ea typeface="Calibri"/>
                <a:cs typeface="Calibri"/>
                <a:sym typeface="Calibri"/>
              </a:rPr>
              <a:t> o </a:t>
            </a:r>
            <a:r>
              <a:rPr lang="en-US" sz="2400" b="1" dirty="0">
                <a:solidFill>
                  <a:srgbClr val="404040"/>
                </a:solidFill>
                <a:latin typeface="Calibri"/>
                <a:ea typeface="Calibri"/>
                <a:cs typeface="Calibri"/>
                <a:sym typeface="Calibri"/>
              </a:rPr>
              <a:t>Google Pay.</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734"/>
        <p:cNvGrpSpPr/>
        <p:nvPr/>
      </p:nvGrpSpPr>
      <p:grpSpPr>
        <a:xfrm>
          <a:off x="0" y="0"/>
          <a:ext cx="0" cy="0"/>
          <a:chOff x="0" y="0"/>
          <a:chExt cx="0" cy="0"/>
        </a:xfrm>
      </p:grpSpPr>
      <p:pic>
        <p:nvPicPr>
          <p:cNvPr id="735" name="Google Shape;735;p38"/>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736" name="Google Shape;736;p38"/>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737" name="Google Shape;737;p38"/>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738" name="Google Shape;738;p38"/>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739" name="Google Shape;739;p38"/>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741" name="Google Shape;741;p38"/>
          <p:cNvSpPr/>
          <p:nvPr/>
        </p:nvSpPr>
        <p:spPr>
          <a:xfrm>
            <a:off x="950400" y="2642400"/>
            <a:ext cx="5725997" cy="23083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Per favore, chiedetemi tutto ciò che non è chiaro, o che volete rivedere sulla lezione di oggi. </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Tutti gli argomenti menzionati oggi sono disponibili in forma scritta sulla piattaforma.</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3F3F3F"/>
              </a:solidFill>
              <a:latin typeface="Calibri"/>
              <a:ea typeface="Calibri"/>
              <a:cs typeface="Calibri"/>
              <a:sym typeface="Calibri"/>
            </a:endParaRPr>
          </a:p>
        </p:txBody>
      </p:sp>
      <p:pic>
        <p:nvPicPr>
          <p:cNvPr id="742" name="Google Shape;742;p38" descr="Q&amp;A Icons - Download Free Vector Icons | Noun Project"/>
          <p:cNvPicPr preferRelativeResize="0"/>
          <p:nvPr/>
        </p:nvPicPr>
        <p:blipFill rotWithShape="1">
          <a:blip r:embed="rId5">
            <a:alphaModFix/>
          </a:blip>
          <a:srcRect/>
          <a:stretch/>
        </p:blipFill>
        <p:spPr>
          <a:xfrm>
            <a:off x="7696800" y="1472400"/>
            <a:ext cx="3533775" cy="3533775"/>
          </a:xfrm>
          <a:prstGeom prst="rect">
            <a:avLst/>
          </a:prstGeom>
          <a:noFill/>
          <a:ln>
            <a:noFill/>
          </a:ln>
        </p:spPr>
      </p:pic>
      <p:pic>
        <p:nvPicPr>
          <p:cNvPr id="743" name="Google Shape;743;p38"/>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744" name="Google Shape;744;p38"/>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745" name="Google Shape;745;p38"/>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sp>
        <p:nvSpPr>
          <p:cNvPr id="746" name="Google Shape;746;p38"/>
          <p:cNvSpPr/>
          <p:nvPr/>
        </p:nvSpPr>
        <p:spPr>
          <a:xfrm>
            <a:off x="951994" y="1552008"/>
            <a:ext cx="7491989" cy="83099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4800" b="1">
                <a:solidFill>
                  <a:srgbClr val="404040"/>
                </a:solidFill>
                <a:latin typeface="Calibri"/>
                <a:ea typeface="Calibri"/>
                <a:cs typeface="Calibri"/>
                <a:sym typeface="Calibri"/>
              </a:rPr>
              <a:t>Sessione di Q&amp;A</a:t>
            </a:r>
            <a:endParaRPr sz="4800">
              <a:solidFill>
                <a:schemeClr val="dk1"/>
              </a:solidFill>
              <a:latin typeface="Calibri"/>
              <a:ea typeface="Calibri"/>
              <a:cs typeface="Calibri"/>
              <a:sym typeface="Calibri"/>
            </a:endParaRPr>
          </a:p>
          <a:p>
            <a:pPr marL="0" marR="0" lvl="0" indent="0" algn="l" rtl="0">
              <a:spcBef>
                <a:spcPts val="0"/>
              </a:spcBef>
              <a:spcAft>
                <a:spcPts val="0"/>
              </a:spcAft>
              <a:buNone/>
            </a:pPr>
            <a:endParaRPr sz="4800" b="1">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752"/>
        <p:cNvGrpSpPr/>
        <p:nvPr/>
      </p:nvGrpSpPr>
      <p:grpSpPr>
        <a:xfrm>
          <a:off x="0" y="0"/>
          <a:ext cx="0" cy="0"/>
          <a:chOff x="0" y="0"/>
          <a:chExt cx="0" cy="0"/>
        </a:xfrm>
      </p:grpSpPr>
      <p:pic>
        <p:nvPicPr>
          <p:cNvPr id="753" name="Google Shape;753;p39"/>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754" name="Google Shape;754;p39"/>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755" name="Google Shape;755;p39"/>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756" name="Google Shape;756;p39"/>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757" name="Google Shape;757;p39"/>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759" name="Google Shape;759;p39"/>
          <p:cNvSpPr/>
          <p:nvPr/>
        </p:nvSpPr>
        <p:spPr>
          <a:xfrm>
            <a:off x="3579460" y="3904974"/>
            <a:ext cx="5048320" cy="156966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2400">
                <a:solidFill>
                  <a:srgbClr val="404040"/>
                </a:solidFill>
              </a:rPr>
              <a:t>Accedi alla piattaforma, </a:t>
            </a:r>
            <a:endParaRPr sz="2400">
              <a:solidFill>
                <a:schemeClr val="dk1"/>
              </a:solidFill>
            </a:endParaRPr>
          </a:p>
          <a:p>
            <a:pPr marL="0" lvl="0" indent="0" algn="ctr" rtl="0">
              <a:spcBef>
                <a:spcPts val="0"/>
              </a:spcBef>
              <a:spcAft>
                <a:spcPts val="0"/>
              </a:spcAft>
              <a:buClr>
                <a:schemeClr val="dk1"/>
              </a:buClr>
              <a:buFont typeface="Arial"/>
              <a:buNone/>
            </a:pPr>
            <a:r>
              <a:rPr lang="en-US" sz="2400">
                <a:solidFill>
                  <a:srgbClr val="404040"/>
                </a:solidFill>
              </a:rPr>
              <a:t>completare il quiz in modo indipendente. </a:t>
            </a:r>
            <a:endParaRPr sz="2400">
              <a:solidFill>
                <a:schemeClr val="dk1"/>
              </a:solidFill>
            </a:endParaRPr>
          </a:p>
          <a:p>
            <a:pPr marL="0" lvl="0" indent="0" algn="ctr" rtl="0">
              <a:spcBef>
                <a:spcPts val="0"/>
              </a:spcBef>
              <a:spcAft>
                <a:spcPts val="0"/>
              </a:spcAft>
              <a:buClr>
                <a:schemeClr val="dk1"/>
              </a:buClr>
              <a:buFont typeface="Arial"/>
              <a:buNone/>
            </a:pPr>
            <a:endParaRPr sz="2400">
              <a:solidFill>
                <a:schemeClr val="dk1"/>
              </a:solidFill>
            </a:endParaRPr>
          </a:p>
          <a:p>
            <a:pPr marL="0" lvl="0" indent="0" algn="ctr" rtl="0">
              <a:spcBef>
                <a:spcPts val="0"/>
              </a:spcBef>
              <a:spcAft>
                <a:spcPts val="0"/>
              </a:spcAft>
              <a:buClr>
                <a:schemeClr val="dk1"/>
              </a:buClr>
              <a:buFont typeface="Arial"/>
              <a:buNone/>
            </a:pPr>
            <a:r>
              <a:rPr lang="en-US" sz="2400">
                <a:solidFill>
                  <a:srgbClr val="404040"/>
                </a:solidFill>
              </a:rPr>
              <a:t>Lo correggeremo insieme. </a:t>
            </a:r>
            <a:endParaRPr sz="2400">
              <a:solidFill>
                <a:schemeClr val="dk1"/>
              </a:solidFill>
            </a:endParaRPr>
          </a:p>
          <a:p>
            <a:pPr marL="0" marR="0" lvl="0" indent="0" algn="ctr" rtl="0">
              <a:spcBef>
                <a:spcPts val="0"/>
              </a:spcBef>
              <a:spcAft>
                <a:spcPts val="0"/>
              </a:spcAft>
              <a:buNone/>
            </a:pPr>
            <a:endParaRPr sz="2400">
              <a:solidFill>
                <a:srgbClr val="3F3F3F"/>
              </a:solidFill>
            </a:endParaRPr>
          </a:p>
        </p:txBody>
      </p:sp>
      <p:sp>
        <p:nvSpPr>
          <p:cNvPr id="760" name="Google Shape;760;p39"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61" name="Google Shape;761;p39" descr="Quiz Piastrelle Lettere - Immagini gratis su Pixabay"/>
          <p:cNvPicPr preferRelativeResize="0"/>
          <p:nvPr/>
        </p:nvPicPr>
        <p:blipFill rotWithShape="1">
          <a:blip r:embed="rId5">
            <a:alphaModFix/>
          </a:blip>
          <a:srcRect/>
          <a:stretch/>
        </p:blipFill>
        <p:spPr>
          <a:xfrm>
            <a:off x="3379088" y="1564349"/>
            <a:ext cx="5449064" cy="1975286"/>
          </a:xfrm>
          <a:prstGeom prst="rect">
            <a:avLst/>
          </a:prstGeom>
          <a:noFill/>
          <a:ln>
            <a:noFill/>
          </a:ln>
        </p:spPr>
      </p:pic>
      <p:sp>
        <p:nvSpPr>
          <p:cNvPr id="762" name="Google Shape;762;p39"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3" name="Google Shape;763;p39"/>
          <p:cNvSpPr/>
          <p:nvPr/>
        </p:nvSpPr>
        <p:spPr>
          <a:xfrm>
            <a:off x="5233830" y="3483315"/>
            <a:ext cx="178529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Source:www.pixabay.com</a:t>
            </a:r>
            <a:endParaRPr sz="1200">
              <a:solidFill>
                <a:srgbClr val="3F3F3F"/>
              </a:solidFill>
              <a:latin typeface="Arial"/>
              <a:ea typeface="Arial"/>
              <a:cs typeface="Arial"/>
              <a:sym typeface="Arial"/>
            </a:endParaRPr>
          </a:p>
        </p:txBody>
      </p:sp>
      <p:pic>
        <p:nvPicPr>
          <p:cNvPr id="764" name="Google Shape;764;p39"/>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765" name="Google Shape;765;p39"/>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766" name="Google Shape;766;p39"/>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2</a:t>
            </a:r>
            <a:endParaRPr sz="2400">
              <a:solidFill>
                <a:srgbClr val="3F3F3F"/>
              </a:solidFill>
              <a:latin typeface="Arial"/>
              <a:ea typeface="Arial"/>
              <a:cs typeface="Arial"/>
              <a:sym typeface="Arial"/>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771"/>
        <p:cNvGrpSpPr/>
        <p:nvPr/>
      </p:nvGrpSpPr>
      <p:grpSpPr>
        <a:xfrm>
          <a:off x="0" y="0"/>
          <a:ext cx="0" cy="0"/>
          <a:chOff x="0" y="0"/>
          <a:chExt cx="0" cy="0"/>
        </a:xfrm>
      </p:grpSpPr>
      <p:pic>
        <p:nvPicPr>
          <p:cNvPr id="772" name="Google Shape;772;p4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773" name="Google Shape;773;p4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774" name="Google Shape;774;p4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775" name="Google Shape;775;p4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777" name="Google Shape;777;p40"/>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778" name="Google Shape;778;p40"/>
          <p:cNvSpPr txBox="1"/>
          <p:nvPr/>
        </p:nvSpPr>
        <p:spPr>
          <a:xfrm>
            <a:off x="1587060" y="1445949"/>
            <a:ext cx="7926900" cy="224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3500" b="1" dirty="0" err="1">
                <a:solidFill>
                  <a:srgbClr val="404040"/>
                </a:solidFill>
                <a:latin typeface="Calibri"/>
                <a:ea typeface="Calibri"/>
                <a:cs typeface="Calibri"/>
                <a:sym typeface="Calibri"/>
              </a:rPr>
              <a:t>Capitolo</a:t>
            </a:r>
            <a:r>
              <a:rPr lang="en-US" sz="3500" b="1" dirty="0">
                <a:solidFill>
                  <a:srgbClr val="404040"/>
                </a:solidFill>
                <a:latin typeface="Calibri"/>
                <a:ea typeface="Calibri"/>
                <a:cs typeface="Calibri"/>
                <a:sym typeface="Calibri"/>
              </a:rPr>
              <a:t> 3</a:t>
            </a:r>
            <a:endParaRPr sz="3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3500" b="1" i="1" dirty="0" err="1">
                <a:solidFill>
                  <a:srgbClr val="404040"/>
                </a:solidFill>
                <a:latin typeface="Calibri"/>
                <a:ea typeface="Calibri"/>
                <a:cs typeface="Calibri"/>
                <a:sym typeface="Calibri"/>
              </a:rPr>
              <a:t>Servizi</a:t>
            </a:r>
            <a:r>
              <a:rPr lang="en-US" sz="3500" b="1" i="1" dirty="0">
                <a:solidFill>
                  <a:srgbClr val="404040"/>
                </a:solidFill>
                <a:latin typeface="Calibri"/>
                <a:ea typeface="Calibri"/>
                <a:cs typeface="Calibri"/>
                <a:sym typeface="Calibri"/>
              </a:rPr>
              <a:t> </a:t>
            </a:r>
            <a:r>
              <a:rPr lang="en-US" sz="3500" b="1" i="1" dirty="0" err="1">
                <a:solidFill>
                  <a:srgbClr val="404040"/>
                </a:solidFill>
                <a:latin typeface="Calibri"/>
                <a:ea typeface="Calibri"/>
                <a:cs typeface="Calibri"/>
                <a:sym typeface="Calibri"/>
              </a:rPr>
              <a:t>digitali</a:t>
            </a:r>
            <a:r>
              <a:rPr lang="en-US" sz="3500" b="1" i="1" dirty="0">
                <a:solidFill>
                  <a:srgbClr val="404040"/>
                </a:solidFill>
                <a:latin typeface="Calibri"/>
                <a:ea typeface="Calibri"/>
                <a:cs typeface="Calibri"/>
                <a:sym typeface="Calibri"/>
              </a:rPr>
              <a:t> di </a:t>
            </a:r>
            <a:r>
              <a:rPr lang="en-US" sz="3500" b="1" i="1" dirty="0" err="1">
                <a:solidFill>
                  <a:srgbClr val="404040"/>
                </a:solidFill>
                <a:latin typeface="Calibri"/>
                <a:ea typeface="Calibri"/>
                <a:cs typeface="Calibri"/>
                <a:sym typeface="Calibri"/>
              </a:rPr>
              <a:t>investimento</a:t>
            </a:r>
            <a:r>
              <a:rPr lang="en-US" sz="3500" b="1" i="1" dirty="0">
                <a:solidFill>
                  <a:srgbClr val="404040"/>
                </a:solidFill>
                <a:latin typeface="Calibri"/>
                <a:ea typeface="Calibri"/>
                <a:cs typeface="Calibri"/>
                <a:sym typeface="Calibri"/>
              </a:rPr>
              <a:t> e </a:t>
            </a:r>
            <a:r>
              <a:rPr lang="en-US" sz="3500" b="1" i="1" dirty="0" err="1">
                <a:solidFill>
                  <a:srgbClr val="404040"/>
                </a:solidFill>
                <a:latin typeface="Calibri"/>
                <a:ea typeface="Calibri"/>
                <a:cs typeface="Calibri"/>
                <a:sym typeface="Calibri"/>
              </a:rPr>
              <a:t>risparmio</a:t>
            </a:r>
            <a:endParaRPr sz="3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3500" dirty="0">
              <a:solidFill>
                <a:schemeClr val="dk1"/>
              </a:solidFill>
              <a:latin typeface="Calibri"/>
              <a:ea typeface="Calibri"/>
              <a:cs typeface="Calibri"/>
              <a:sym typeface="Calibri"/>
            </a:endParaRPr>
          </a:p>
          <a:p>
            <a:pPr marL="0" marR="0" lvl="0" indent="0" algn="l" rtl="0">
              <a:spcBef>
                <a:spcPts val="0"/>
              </a:spcBef>
              <a:spcAft>
                <a:spcPts val="0"/>
              </a:spcAft>
              <a:buNone/>
            </a:pPr>
            <a:endParaRPr sz="3500" b="1" dirty="0">
              <a:solidFill>
                <a:srgbClr val="3F3F3F"/>
              </a:solidFill>
              <a:latin typeface="Calibri"/>
              <a:ea typeface="Calibri"/>
              <a:cs typeface="Calibri"/>
              <a:sym typeface="Calibri"/>
            </a:endParaRPr>
          </a:p>
        </p:txBody>
      </p:sp>
      <p:sp>
        <p:nvSpPr>
          <p:cNvPr id="779" name="Google Shape;779;p40"/>
          <p:cNvSpPr/>
          <p:nvPr/>
        </p:nvSpPr>
        <p:spPr>
          <a:xfrm>
            <a:off x="1144800" y="2952906"/>
            <a:ext cx="6137504" cy="211339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2000" b="1">
                <a:solidFill>
                  <a:srgbClr val="404040"/>
                </a:solidFill>
                <a:latin typeface="Calibri"/>
                <a:ea typeface="Calibri"/>
                <a:cs typeface="Calibri"/>
                <a:sym typeface="Calibri"/>
              </a:rPr>
              <a:t>Obiettivi</a:t>
            </a:r>
            <a:r>
              <a:rPr lang="en-US" sz="2000">
                <a:solidFill>
                  <a:srgbClr val="404040"/>
                </a:solidFill>
                <a:latin typeface="Calibri"/>
                <a:ea typeface="Calibri"/>
                <a:cs typeface="Calibri"/>
                <a:sym typeface="Calibri"/>
              </a:rPr>
              <a:t> del capitolo:</a:t>
            </a:r>
            <a:endParaRPr sz="2000">
              <a:solidFill>
                <a:schemeClr val="dk1"/>
              </a:solidFill>
              <a:latin typeface="Calibri"/>
              <a:ea typeface="Calibri"/>
              <a:cs typeface="Calibri"/>
              <a:sym typeface="Calibri"/>
            </a:endParaRPr>
          </a:p>
          <a:p>
            <a:pPr marL="343080" lvl="0" indent="-34236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Presentazione dei servizi digitali di investimento e risparmio forniti dalle banche digitali e dagli istituti non bancari</a:t>
            </a:r>
            <a:endParaRPr sz="2000">
              <a:solidFill>
                <a:schemeClr val="dk1"/>
              </a:solidFill>
              <a:latin typeface="Calibri"/>
              <a:ea typeface="Calibri"/>
              <a:cs typeface="Calibri"/>
              <a:sym typeface="Calibri"/>
            </a:endParaRPr>
          </a:p>
          <a:p>
            <a:pPr marL="343080" lvl="0" indent="-34236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Il significato dei principali termini dei servizi digitali di investimento e risparmio</a:t>
            </a:r>
            <a:endParaRPr sz="2000">
              <a:solidFill>
                <a:schemeClr val="dk1"/>
              </a:solidFill>
              <a:latin typeface="Calibri"/>
              <a:ea typeface="Calibri"/>
              <a:cs typeface="Calibri"/>
              <a:sym typeface="Calibri"/>
            </a:endParaRPr>
          </a:p>
          <a:p>
            <a:pPr marL="357188" marR="0" lvl="0" indent="-357188" algn="l" rtl="0">
              <a:lnSpc>
                <a:spcPct val="90000"/>
              </a:lnSpc>
              <a:spcBef>
                <a:spcPts val="1400"/>
              </a:spcBef>
              <a:spcAft>
                <a:spcPts val="0"/>
              </a:spcAft>
              <a:buClr>
                <a:srgbClr val="3F3F3F"/>
              </a:buClr>
              <a:buSzPts val="2000"/>
              <a:buFont typeface="Calibri"/>
              <a:buChar char="⮚"/>
            </a:pPr>
            <a:endParaRPr sz="2000" b="1">
              <a:solidFill>
                <a:srgbClr val="3F3F3F"/>
              </a:solidFill>
              <a:latin typeface="Calibri"/>
              <a:ea typeface="Calibri"/>
              <a:cs typeface="Calibri"/>
              <a:sym typeface="Calibri"/>
            </a:endParaRPr>
          </a:p>
        </p:txBody>
      </p:sp>
      <p:pic>
        <p:nvPicPr>
          <p:cNvPr id="780" name="Google Shape;780;p40" descr="Stock, Iphone, Business, Mobile, Phone, Communication"/>
          <p:cNvPicPr preferRelativeResize="0"/>
          <p:nvPr/>
        </p:nvPicPr>
        <p:blipFill rotWithShape="1">
          <a:blip r:embed="rId6">
            <a:alphaModFix/>
          </a:blip>
          <a:srcRect/>
          <a:stretch/>
        </p:blipFill>
        <p:spPr>
          <a:xfrm>
            <a:off x="8153459" y="2855055"/>
            <a:ext cx="3851392" cy="2555560"/>
          </a:xfrm>
          <a:prstGeom prst="rect">
            <a:avLst/>
          </a:prstGeom>
          <a:noFill/>
          <a:ln>
            <a:noFill/>
          </a:ln>
        </p:spPr>
      </p:pic>
      <p:sp>
        <p:nvSpPr>
          <p:cNvPr id="781" name="Google Shape;781;p40"/>
          <p:cNvSpPr/>
          <p:nvPr/>
        </p:nvSpPr>
        <p:spPr>
          <a:xfrm>
            <a:off x="10285155" y="5439282"/>
            <a:ext cx="182056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782" name="Google Shape;782;p40"/>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097280" y="1412543"/>
            <a:ext cx="10058400" cy="85881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Arial"/>
              <a:buNone/>
            </a:pPr>
            <a:r>
              <a:rPr lang="en-US" b="1">
                <a:latin typeface="Calibri"/>
                <a:ea typeface="Calibri"/>
                <a:cs typeface="Calibri"/>
                <a:sym typeface="Calibri"/>
              </a:rPr>
              <a:t>Introduzione</a:t>
            </a:r>
            <a:endParaRPr>
              <a:latin typeface="Calibri"/>
              <a:ea typeface="Calibri"/>
              <a:cs typeface="Calibri"/>
              <a:sym typeface="Calibri"/>
            </a:endParaRPr>
          </a:p>
        </p:txBody>
      </p:sp>
      <p:pic>
        <p:nvPicPr>
          <p:cNvPr id="137" name="Google Shape;137;p4"/>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38" name="Google Shape;138;p4"/>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39" name="Google Shape;139;p4"/>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40" name="Google Shape;140;p4"/>
          <p:cNvPicPr preferRelativeResize="0"/>
          <p:nvPr/>
        </p:nvPicPr>
        <p:blipFill rotWithShape="1">
          <a:blip r:embed="rId5">
            <a:alphaModFix/>
          </a:blip>
          <a:srcRect/>
          <a:stretch/>
        </p:blipFill>
        <p:spPr>
          <a:xfrm>
            <a:off x="5989319" y="6390650"/>
            <a:ext cx="45719" cy="467350"/>
          </a:xfrm>
          <a:prstGeom prst="rect">
            <a:avLst/>
          </a:prstGeom>
          <a:noFill/>
          <a:ln>
            <a:noFill/>
          </a:ln>
        </p:spPr>
      </p:pic>
      <p:sp>
        <p:nvSpPr>
          <p:cNvPr id="142" name="Google Shape;142;p4"/>
          <p:cNvSpPr/>
          <p:nvPr/>
        </p:nvSpPr>
        <p:spPr>
          <a:xfrm>
            <a:off x="688339" y="2847130"/>
            <a:ext cx="5461000" cy="227754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Lo </a:t>
            </a:r>
            <a:r>
              <a:rPr lang="en-US" sz="2200" b="1">
                <a:solidFill>
                  <a:srgbClr val="FFC000"/>
                </a:solidFill>
                <a:latin typeface="Calibri"/>
                <a:ea typeface="Calibri"/>
                <a:cs typeface="Calibri"/>
                <a:sym typeface="Calibri"/>
              </a:rPr>
              <a:t>scopo</a:t>
            </a:r>
            <a:r>
              <a:rPr lang="en-US" sz="2200">
                <a:solidFill>
                  <a:schemeClr val="dk1"/>
                </a:solidFill>
                <a:latin typeface="Calibri"/>
                <a:ea typeface="Calibri"/>
                <a:cs typeface="Calibri"/>
                <a:sym typeface="Calibri"/>
              </a:rPr>
              <a:t> </a:t>
            </a:r>
            <a:r>
              <a:rPr lang="en-US" sz="2200">
                <a:solidFill>
                  <a:srgbClr val="404040"/>
                </a:solidFill>
                <a:latin typeface="Calibri"/>
                <a:ea typeface="Calibri"/>
                <a:cs typeface="Calibri"/>
                <a:sym typeface="Calibri"/>
              </a:rPr>
              <a:t>di questo modulo è introdurre i principali argomenti e la terminologia relativa ai servizi finanziari digitali. </a:t>
            </a:r>
            <a:endParaRPr sz="2200">
              <a:solidFill>
                <a:schemeClr val="dk1"/>
              </a:solidFill>
              <a:latin typeface="Calibri"/>
              <a:ea typeface="Calibri"/>
              <a:cs typeface="Calibri"/>
              <a:sym typeface="Calibri"/>
            </a:endParaRPr>
          </a:p>
          <a:p>
            <a:pPr marL="0" lvl="0" indent="0" algn="l" rtl="0">
              <a:spcBef>
                <a:spcPts val="1202"/>
              </a:spcBef>
              <a:spcAft>
                <a:spcPts val="0"/>
              </a:spcAft>
              <a:buClr>
                <a:schemeClr val="dk1"/>
              </a:buClr>
              <a:buFont typeface="Arial"/>
              <a:buNone/>
            </a:pPr>
            <a:r>
              <a:rPr lang="en-US" sz="2200">
                <a:solidFill>
                  <a:srgbClr val="404040"/>
                </a:solidFill>
                <a:latin typeface="Calibri"/>
                <a:ea typeface="Calibri"/>
                <a:cs typeface="Calibri"/>
                <a:sym typeface="Calibri"/>
              </a:rPr>
              <a:t>L’ </a:t>
            </a:r>
            <a:r>
              <a:rPr lang="en-US" sz="2200" b="1">
                <a:solidFill>
                  <a:srgbClr val="FFC000"/>
                </a:solidFill>
                <a:latin typeface="Calibri"/>
                <a:ea typeface="Calibri"/>
                <a:cs typeface="Calibri"/>
                <a:sym typeface="Calibri"/>
              </a:rPr>
              <a:t>obiettivo</a:t>
            </a:r>
            <a:r>
              <a:rPr lang="en-US" sz="2200">
                <a:solidFill>
                  <a:schemeClr val="dk1"/>
                </a:solidFill>
                <a:latin typeface="Calibri"/>
                <a:ea typeface="Calibri"/>
                <a:cs typeface="Calibri"/>
                <a:sym typeface="Calibri"/>
              </a:rPr>
              <a:t> </a:t>
            </a:r>
            <a:r>
              <a:rPr lang="en-US" sz="2200">
                <a:solidFill>
                  <a:srgbClr val="404040"/>
                </a:solidFill>
                <a:latin typeface="Calibri"/>
                <a:ea typeface="Calibri"/>
                <a:cs typeface="Calibri"/>
                <a:sym typeface="Calibri"/>
              </a:rPr>
              <a:t>è di illustrarli con esempi concreti per permettere ai senior di familiarizzare con essi e usarli con fiducia.</a:t>
            </a:r>
            <a:endParaRPr sz="2200">
              <a:solidFill>
                <a:schemeClr val="dk1"/>
              </a:solidFill>
              <a:latin typeface="Calibri"/>
              <a:ea typeface="Calibri"/>
              <a:cs typeface="Calibri"/>
              <a:sym typeface="Calibri"/>
            </a:endParaRPr>
          </a:p>
          <a:p>
            <a:pPr marL="0" marR="0" lvl="0" indent="0" algn="l" rtl="0">
              <a:spcBef>
                <a:spcPts val="1200"/>
              </a:spcBef>
              <a:spcAft>
                <a:spcPts val="0"/>
              </a:spcAft>
              <a:buNone/>
            </a:pPr>
            <a:endParaRPr sz="2200">
              <a:solidFill>
                <a:srgbClr val="3F3F3F"/>
              </a:solidFill>
              <a:latin typeface="Calibri"/>
              <a:ea typeface="Calibri"/>
              <a:cs typeface="Calibri"/>
              <a:sym typeface="Calibri"/>
            </a:endParaRPr>
          </a:p>
        </p:txBody>
      </p:sp>
      <p:pic>
        <p:nvPicPr>
          <p:cNvPr id="143" name="Google Shape;143;p4" descr="Financial Services"/>
          <p:cNvPicPr preferRelativeResize="0"/>
          <p:nvPr/>
        </p:nvPicPr>
        <p:blipFill rotWithShape="1">
          <a:blip r:embed="rId6">
            <a:alphaModFix/>
          </a:blip>
          <a:srcRect t="14726" b="22318"/>
          <a:stretch/>
        </p:blipFill>
        <p:spPr>
          <a:xfrm>
            <a:off x="6697433" y="2903748"/>
            <a:ext cx="4920615" cy="2065224"/>
          </a:xfrm>
          <a:prstGeom prst="rect">
            <a:avLst/>
          </a:prstGeom>
          <a:noFill/>
          <a:ln>
            <a:noFill/>
          </a:ln>
        </p:spPr>
      </p:pic>
      <p:sp>
        <p:nvSpPr>
          <p:cNvPr id="144" name="Google Shape;144;p4"/>
          <p:cNvSpPr txBox="1"/>
          <p:nvPr/>
        </p:nvSpPr>
        <p:spPr>
          <a:xfrm>
            <a:off x="9980927" y="4921711"/>
            <a:ext cx="174371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rgbClr val="3F3F3F"/>
                </a:solidFill>
                <a:sym typeface="Arial"/>
              </a:rPr>
              <a:t>Source: www.picpedia.org</a:t>
            </a:r>
            <a:endParaRPr sz="900" dirty="0"/>
          </a:p>
        </p:txBody>
      </p:sp>
      <p:sp>
        <p:nvSpPr>
          <p:cNvPr id="11"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pic>
        <p:nvPicPr>
          <p:cNvPr id="12" name="Google Shape;170;p6"/>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787"/>
        <p:cNvGrpSpPr/>
        <p:nvPr/>
      </p:nvGrpSpPr>
      <p:grpSpPr>
        <a:xfrm>
          <a:off x="0" y="0"/>
          <a:ext cx="0" cy="0"/>
          <a:chOff x="0" y="0"/>
          <a:chExt cx="0" cy="0"/>
        </a:xfrm>
      </p:grpSpPr>
      <p:pic>
        <p:nvPicPr>
          <p:cNvPr id="788" name="Google Shape;788;p4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789" name="Google Shape;789;p4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790" name="Google Shape;790;p4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791" name="Google Shape;791;p41"/>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792" name="Google Shape;792;p4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794" name="Google Shape;794;p41"/>
          <p:cNvSpPr/>
          <p:nvPr/>
        </p:nvSpPr>
        <p:spPr>
          <a:xfrm>
            <a:off x="532952" y="2449391"/>
            <a:ext cx="4527968" cy="1960537"/>
          </a:xfrm>
          <a:prstGeom prst="rect">
            <a:avLst/>
          </a:prstGeom>
          <a:noFill/>
          <a:ln>
            <a:noFill/>
          </a:ln>
        </p:spPr>
        <p:txBody>
          <a:bodyPr spcFirstLastPara="1" wrap="square" lIns="91425" tIns="45700" rIns="91425" bIns="45700" anchor="t" anchorCtr="0">
            <a:spAutoFit/>
          </a:bodyPr>
          <a:lstStyle/>
          <a:p>
            <a:pPr marL="457200" lvl="0" indent="-381000" algn="l" rtl="0">
              <a:lnSpc>
                <a:spcPct val="90000"/>
              </a:lnSpc>
              <a:spcBef>
                <a:spcPts val="0"/>
              </a:spcBef>
              <a:spcAft>
                <a:spcPts val="0"/>
              </a:spcAft>
              <a:buClr>
                <a:schemeClr val="accent1"/>
              </a:buClr>
              <a:buSzPts val="2400"/>
              <a:buFont typeface="Calibri"/>
              <a:buChar char="⮚"/>
            </a:pPr>
            <a:r>
              <a:rPr lang="en-US" sz="2400" dirty="0">
                <a:solidFill>
                  <a:srgbClr val="404040"/>
                </a:solidFill>
                <a:latin typeface="Calibri"/>
                <a:ea typeface="Calibri"/>
                <a:cs typeface="Calibri"/>
                <a:sym typeface="Calibri"/>
              </a:rPr>
              <a:t>Conti di </a:t>
            </a:r>
            <a:r>
              <a:rPr lang="en-US" sz="2400" dirty="0" err="1">
                <a:solidFill>
                  <a:srgbClr val="404040"/>
                </a:solidFill>
                <a:latin typeface="Calibri"/>
                <a:ea typeface="Calibri"/>
                <a:cs typeface="Calibri"/>
                <a:sym typeface="Calibri"/>
              </a:rPr>
              <a:t>risparmio</a:t>
            </a:r>
            <a:endParaRPr sz="2400" dirty="0">
              <a:solidFill>
                <a:schemeClr val="dk1"/>
              </a:solidFill>
              <a:latin typeface="Calibri"/>
              <a:ea typeface="Calibri"/>
              <a:cs typeface="Calibri"/>
              <a:sym typeface="Calibri"/>
            </a:endParaRPr>
          </a:p>
          <a:p>
            <a:pPr marL="457200" lvl="0" indent="-381000" algn="l" rtl="0">
              <a:lnSpc>
                <a:spcPct val="90000"/>
              </a:lnSpc>
              <a:spcBef>
                <a:spcPts val="1400"/>
              </a:spcBef>
              <a:spcAft>
                <a:spcPts val="0"/>
              </a:spcAft>
              <a:buClr>
                <a:schemeClr val="accent1"/>
              </a:buClr>
              <a:buSzPts val="2400"/>
              <a:buFont typeface="Calibri"/>
              <a:buChar char="⮚"/>
            </a:pPr>
            <a:r>
              <a:rPr lang="en-US" sz="2400"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d'investimento</a:t>
            </a:r>
            <a:endParaRPr sz="2400" dirty="0">
              <a:solidFill>
                <a:schemeClr val="dk1"/>
              </a:solidFill>
              <a:latin typeface="Calibri"/>
              <a:ea typeface="Calibri"/>
              <a:cs typeface="Calibri"/>
              <a:sym typeface="Calibri"/>
            </a:endParaRPr>
          </a:p>
          <a:p>
            <a:pPr marL="457200" lvl="0" indent="-381000" algn="l" rtl="0">
              <a:lnSpc>
                <a:spcPct val="90000"/>
              </a:lnSpc>
              <a:spcBef>
                <a:spcPts val="1400"/>
              </a:spcBef>
              <a:spcAft>
                <a:spcPts val="0"/>
              </a:spcAft>
              <a:buClr>
                <a:schemeClr val="accent1"/>
              </a:buClr>
              <a:buSzPts val="2400"/>
              <a:buFont typeface="Calibri"/>
              <a:buChar char="⮚"/>
            </a:pPr>
            <a:r>
              <a:rPr lang="en-US" sz="2400" dirty="0" err="1">
                <a:solidFill>
                  <a:srgbClr val="404040"/>
                </a:solidFill>
                <a:latin typeface="Calibri"/>
                <a:ea typeface="Calibri"/>
                <a:cs typeface="Calibri"/>
                <a:sym typeface="Calibri"/>
              </a:rPr>
              <a:t>Gestione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portafoglio</a:t>
            </a:r>
            <a:endParaRPr sz="2400" dirty="0">
              <a:solidFill>
                <a:schemeClr val="dk1"/>
              </a:solidFill>
              <a:latin typeface="Calibri"/>
              <a:ea typeface="Calibri"/>
              <a:cs typeface="Calibri"/>
              <a:sym typeface="Calibri"/>
            </a:endParaRPr>
          </a:p>
          <a:p>
            <a:pPr marL="457200" lvl="0" indent="-381000" algn="l" rtl="0">
              <a:lnSpc>
                <a:spcPct val="90000"/>
              </a:lnSpc>
              <a:spcBef>
                <a:spcPts val="1400"/>
              </a:spcBef>
              <a:spcAft>
                <a:spcPts val="0"/>
              </a:spcAft>
              <a:buClr>
                <a:schemeClr val="accent1"/>
              </a:buClr>
              <a:buSzPts val="2400"/>
              <a:buFont typeface="Calibri"/>
              <a:buChar char="⮚"/>
            </a:pPr>
            <a:r>
              <a:rPr lang="en-US" sz="2400" dirty="0" err="1">
                <a:solidFill>
                  <a:srgbClr val="404040"/>
                </a:solidFill>
                <a:latin typeface="Calibri"/>
                <a:ea typeface="Calibri"/>
                <a:cs typeface="Calibri"/>
                <a:sym typeface="Calibri"/>
              </a:rPr>
              <a:t>Servizi</a:t>
            </a:r>
            <a:r>
              <a:rPr lang="en-US" sz="2400" dirty="0">
                <a:solidFill>
                  <a:srgbClr val="404040"/>
                </a:solidFill>
                <a:latin typeface="Calibri"/>
                <a:ea typeface="Calibri"/>
                <a:cs typeface="Calibri"/>
                <a:sym typeface="Calibri"/>
              </a:rPr>
              <a:t> di trading online</a:t>
            </a:r>
            <a:endParaRPr sz="2400" dirty="0">
              <a:solidFill>
                <a:schemeClr val="dk1"/>
              </a:solidFill>
              <a:latin typeface="Calibri"/>
              <a:ea typeface="Calibri"/>
              <a:cs typeface="Calibri"/>
              <a:sym typeface="Calibri"/>
            </a:endParaRPr>
          </a:p>
          <a:p>
            <a:pPr marL="457200" marR="0" lvl="0" indent="0" algn="l" rtl="0">
              <a:lnSpc>
                <a:spcPct val="90000"/>
              </a:lnSpc>
              <a:spcBef>
                <a:spcPts val="1400"/>
              </a:spcBef>
              <a:spcAft>
                <a:spcPts val="0"/>
              </a:spcAft>
              <a:buNone/>
            </a:pPr>
            <a:endParaRPr sz="2400" dirty="0">
              <a:solidFill>
                <a:srgbClr val="3F3F3F"/>
              </a:solidFill>
              <a:latin typeface="Calibri"/>
              <a:ea typeface="Calibri"/>
              <a:cs typeface="Calibri"/>
              <a:sym typeface="Calibri"/>
            </a:endParaRPr>
          </a:p>
        </p:txBody>
      </p:sp>
      <p:sp>
        <p:nvSpPr>
          <p:cNvPr id="795" name="Google Shape;795;p41"/>
          <p:cNvSpPr/>
          <p:nvPr/>
        </p:nvSpPr>
        <p:spPr>
          <a:xfrm>
            <a:off x="9646553" y="4777481"/>
            <a:ext cx="182056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796" name="Google Shape;796;p41"/>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797" name="Google Shape;797;p41"/>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798" name="Google Shape;798;p41"/>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4000" b="1">
              <a:solidFill>
                <a:srgbClr val="3F3F3F"/>
              </a:solidFill>
              <a:latin typeface="Calibri"/>
              <a:ea typeface="Calibri"/>
              <a:cs typeface="Calibri"/>
              <a:sym typeface="Calibri"/>
            </a:endParaRPr>
          </a:p>
        </p:txBody>
      </p:sp>
      <p:sp>
        <p:nvSpPr>
          <p:cNvPr id="799" name="Google Shape;799;p41"/>
          <p:cNvSpPr/>
          <p:nvPr/>
        </p:nvSpPr>
        <p:spPr>
          <a:xfrm>
            <a:off x="393441" y="1181537"/>
            <a:ext cx="7098548" cy="52322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3.1 </a:t>
            </a:r>
            <a:r>
              <a:rPr lang="en-US" sz="2800" b="1">
                <a:solidFill>
                  <a:srgbClr val="404040"/>
                </a:solidFill>
                <a:latin typeface="Calibri"/>
                <a:ea typeface="Calibri"/>
                <a:cs typeface="Calibri"/>
                <a:sym typeface="Calibri"/>
              </a:rPr>
              <a:t>Principali servizi digitali di investimento e risparmio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pic>
        <p:nvPicPr>
          <p:cNvPr id="800" name="Google Shape;800;p41"/>
          <p:cNvPicPr preferRelativeResize="0"/>
          <p:nvPr/>
        </p:nvPicPr>
        <p:blipFill rotWithShape="1">
          <a:blip r:embed="rId7">
            <a:alphaModFix/>
          </a:blip>
          <a:srcRect/>
          <a:stretch/>
        </p:blipFill>
        <p:spPr>
          <a:xfrm>
            <a:off x="5517264" y="2304574"/>
            <a:ext cx="5949852" cy="2472907"/>
          </a:xfrm>
          <a:prstGeom prst="rect">
            <a:avLst/>
          </a:prstGeom>
          <a:noFill/>
          <a:ln>
            <a:noFill/>
          </a:ln>
        </p:spPr>
      </p:pic>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04"/>
        <p:cNvGrpSpPr/>
        <p:nvPr/>
      </p:nvGrpSpPr>
      <p:grpSpPr>
        <a:xfrm>
          <a:off x="0" y="0"/>
          <a:ext cx="0" cy="0"/>
          <a:chOff x="0" y="0"/>
          <a:chExt cx="0" cy="0"/>
        </a:xfrm>
      </p:grpSpPr>
      <p:pic>
        <p:nvPicPr>
          <p:cNvPr id="805" name="Google Shape;805;p4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06" name="Google Shape;806;p4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07" name="Google Shape;807;p4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08" name="Google Shape;808;p42"/>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09" name="Google Shape;809;p4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811" name="Google Shape;811;p42"/>
          <p:cNvSpPr/>
          <p:nvPr/>
        </p:nvSpPr>
        <p:spPr>
          <a:xfrm>
            <a:off x="419291" y="1719535"/>
            <a:ext cx="11349894"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Il </a:t>
            </a:r>
            <a:r>
              <a:rPr lang="en-US" sz="2400" dirty="0" err="1">
                <a:solidFill>
                  <a:srgbClr val="404040"/>
                </a:solidFill>
                <a:latin typeface="Calibri"/>
                <a:ea typeface="Calibri"/>
                <a:cs typeface="Calibri"/>
                <a:sym typeface="Calibri"/>
              </a:rPr>
              <a:t>prodotto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semplice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offerto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piattaforme</a:t>
            </a:r>
            <a:r>
              <a:rPr lang="en-US" sz="2400" dirty="0">
                <a:solidFill>
                  <a:srgbClr val="404040"/>
                </a:solidFill>
                <a:latin typeface="Calibri"/>
                <a:ea typeface="Calibri"/>
                <a:cs typeface="Calibri"/>
                <a:sym typeface="Calibri"/>
              </a:rPr>
              <a:t> di digital banking è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conto</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risparmio</a:t>
            </a:r>
            <a:r>
              <a:rPr lang="en-US" sz="2400" b="1" dirty="0">
                <a:solidFill>
                  <a:srgbClr val="404040"/>
                </a:solidFill>
                <a:latin typeface="Calibri"/>
                <a:ea typeface="Calibri"/>
                <a:cs typeface="Calibri"/>
                <a:sym typeface="Calibri"/>
              </a:rPr>
              <a:t> online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gestire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tuoi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fondi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usando</a:t>
            </a:r>
            <a:r>
              <a:rPr lang="en-US" sz="2400" b="1" dirty="0">
                <a:solidFill>
                  <a:srgbClr val="404040"/>
                </a:solidFill>
                <a:latin typeface="Calibri"/>
                <a:ea typeface="Calibri"/>
                <a:cs typeface="Calibri"/>
                <a:sym typeface="Calibri"/>
              </a:rPr>
              <a:t> internet</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guadagnare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interessi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sul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saldo</a:t>
            </a:r>
            <a:r>
              <a:rPr lang="en-US" sz="2400" dirty="0">
                <a:solidFill>
                  <a:srgbClr val="404040"/>
                </a:solidFill>
                <a:latin typeface="Calibri"/>
                <a:ea typeface="Calibri"/>
                <a:cs typeface="Calibri"/>
                <a:sym typeface="Calibri"/>
              </a:rPr>
              <a:t>. </a:t>
            </a:r>
            <a:endParaRPr sz="2400" dirty="0">
              <a:solidFill>
                <a:srgbClr val="3F3F3F"/>
              </a:solidFill>
              <a:latin typeface="Calibri"/>
              <a:ea typeface="Calibri"/>
              <a:cs typeface="Calibri"/>
              <a:sym typeface="Calibri"/>
            </a:endParaRPr>
          </a:p>
        </p:txBody>
      </p:sp>
      <p:pic>
        <p:nvPicPr>
          <p:cNvPr id="812" name="Google Shape;812;p42"/>
          <p:cNvPicPr preferRelativeResize="0"/>
          <p:nvPr/>
        </p:nvPicPr>
        <p:blipFill rotWithShape="1">
          <a:blip r:embed="rId5">
            <a:alphaModFix/>
          </a:blip>
          <a:srcRect l="22747" t="21849" r="23011" b="33459"/>
          <a:stretch/>
        </p:blipFill>
        <p:spPr>
          <a:xfrm>
            <a:off x="11080324" y="0"/>
            <a:ext cx="1109704" cy="914305"/>
          </a:xfrm>
          <a:prstGeom prst="rect">
            <a:avLst/>
          </a:prstGeom>
          <a:noFill/>
          <a:ln>
            <a:noFill/>
          </a:ln>
        </p:spPr>
      </p:pic>
      <p:pic>
        <p:nvPicPr>
          <p:cNvPr id="813" name="Google Shape;813;p42"/>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814" name="Google Shape;814;p42"/>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4000" b="1">
              <a:solidFill>
                <a:srgbClr val="3F3F3F"/>
              </a:solidFill>
            </a:endParaRPr>
          </a:p>
        </p:txBody>
      </p:sp>
      <p:sp>
        <p:nvSpPr>
          <p:cNvPr id="815" name="Google Shape;815;p42"/>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3.1 Conti di </a:t>
            </a:r>
            <a:r>
              <a:rPr lang="en-US" sz="2400" b="1" dirty="0" err="1">
                <a:solidFill>
                  <a:srgbClr val="404040"/>
                </a:solidFill>
                <a:latin typeface="Calibri"/>
                <a:ea typeface="Calibri"/>
                <a:cs typeface="Calibri"/>
                <a:sym typeface="Calibri"/>
              </a:rPr>
              <a:t>risparmio</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endParaRPr>
          </a:p>
        </p:txBody>
      </p:sp>
      <p:sp>
        <p:nvSpPr>
          <p:cNvPr id="816" name="Google Shape;816;p42"/>
          <p:cNvSpPr/>
          <p:nvPr/>
        </p:nvSpPr>
        <p:spPr>
          <a:xfrm>
            <a:off x="392332" y="2988009"/>
            <a:ext cx="11239692" cy="304694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risparmio</a:t>
            </a:r>
            <a:r>
              <a:rPr lang="en-US" sz="2400" dirty="0">
                <a:solidFill>
                  <a:srgbClr val="404040"/>
                </a:solidFill>
                <a:latin typeface="Calibri"/>
                <a:ea typeface="Calibri"/>
                <a:cs typeface="Calibri"/>
                <a:sym typeface="Calibri"/>
              </a:rPr>
              <a:t> online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convenientemente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collegati</a:t>
            </a:r>
            <a:r>
              <a:rPr lang="en-US" sz="2400" b="1" dirty="0">
                <a:solidFill>
                  <a:srgbClr val="404040"/>
                </a:solidFill>
                <a:latin typeface="Calibri"/>
                <a:ea typeface="Calibri"/>
                <a:cs typeface="Calibri"/>
                <a:sym typeface="Calibri"/>
              </a:rPr>
              <a:t> al </a:t>
            </a:r>
            <a:r>
              <a:rPr lang="en-US" sz="2400" b="1" dirty="0" err="1">
                <a:solidFill>
                  <a:srgbClr val="404040"/>
                </a:solidFill>
                <a:latin typeface="Calibri"/>
                <a:ea typeface="Calibri"/>
                <a:cs typeface="Calibri"/>
                <a:sym typeface="Calibri"/>
              </a:rPr>
              <a:t>tuo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conto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corrente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principale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Molti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risparmio</a:t>
            </a:r>
            <a:r>
              <a:rPr lang="en-US" sz="2400" dirty="0">
                <a:solidFill>
                  <a:srgbClr val="404040"/>
                </a:solidFill>
                <a:latin typeface="Calibri"/>
                <a:ea typeface="Calibri"/>
                <a:cs typeface="Calibri"/>
                <a:sym typeface="Calibri"/>
              </a:rPr>
              <a:t> online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solo online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significa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non </a:t>
            </a:r>
            <a:r>
              <a:rPr lang="en-US" sz="2400" dirty="0" err="1">
                <a:solidFill>
                  <a:srgbClr val="404040"/>
                </a:solidFill>
                <a:latin typeface="Calibri"/>
                <a:ea typeface="Calibri"/>
                <a:cs typeface="Calibri"/>
                <a:sym typeface="Calibri"/>
              </a:rPr>
              <a:t>puoi</a:t>
            </a:r>
            <a:r>
              <a:rPr lang="en-US" sz="2400" dirty="0">
                <a:solidFill>
                  <a:srgbClr val="404040"/>
                </a:solidFill>
                <a:latin typeface="Calibri"/>
                <a:ea typeface="Calibri"/>
                <a:cs typeface="Calibri"/>
                <a:sym typeface="Calibri"/>
              </a:rPr>
              <a:t> fare </a:t>
            </a:r>
            <a:r>
              <a:rPr lang="en-US" sz="2400" dirty="0" err="1">
                <a:solidFill>
                  <a:srgbClr val="404040"/>
                </a:solidFill>
                <a:latin typeface="Calibri"/>
                <a:ea typeface="Calibri"/>
                <a:cs typeface="Calibri"/>
                <a:sym typeface="Calibri"/>
              </a:rPr>
              <a:t>prelievi</a:t>
            </a:r>
            <a:r>
              <a:rPr lang="en-US" sz="2400" dirty="0">
                <a:solidFill>
                  <a:srgbClr val="404040"/>
                </a:solidFill>
                <a:latin typeface="Calibri"/>
                <a:ea typeface="Calibri"/>
                <a:cs typeface="Calibri"/>
                <a:sym typeface="Calibri"/>
              </a:rPr>
              <a:t> ATM </a:t>
            </a:r>
            <a:r>
              <a:rPr lang="en-US" sz="2400" dirty="0" err="1">
                <a:solidFill>
                  <a:srgbClr val="404040"/>
                </a:solidFill>
                <a:latin typeface="Calibri"/>
                <a:ea typeface="Calibri"/>
                <a:cs typeface="Calibri"/>
                <a:sym typeface="Calibri"/>
              </a:rPr>
              <a:t>direttamente</a:t>
            </a:r>
            <a:r>
              <a:rPr lang="en-US" sz="2400" dirty="0">
                <a:solidFill>
                  <a:srgbClr val="404040"/>
                </a:solidFill>
                <a:latin typeface="Calibri"/>
                <a:ea typeface="Calibri"/>
                <a:cs typeface="Calibri"/>
                <a:sym typeface="Calibri"/>
              </a:rPr>
              <a:t> dal </a:t>
            </a:r>
            <a:r>
              <a:rPr lang="en-US" sz="2400" dirty="0" err="1">
                <a:solidFill>
                  <a:srgbClr val="404040"/>
                </a:solidFill>
                <a:latin typeface="Calibri"/>
                <a:ea typeface="Calibri"/>
                <a:cs typeface="Calibri"/>
                <a:sym typeface="Calibri"/>
              </a:rPr>
              <a:t>conto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Di </a:t>
            </a:r>
            <a:r>
              <a:rPr lang="en-US" sz="2400" dirty="0" err="1">
                <a:solidFill>
                  <a:srgbClr val="404040"/>
                </a:solidFill>
                <a:latin typeface="Calibri"/>
                <a:ea typeface="Calibri"/>
                <a:cs typeface="Calibri"/>
                <a:sym typeface="Calibri"/>
              </a:rPr>
              <a:t>solito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offrono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tassi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d'interesse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migliori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perché</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operano</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economico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rispetto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tradizionali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L'</a:t>
            </a:r>
            <a:r>
              <a:rPr lang="en-US" sz="2400" b="1" dirty="0" err="1">
                <a:solidFill>
                  <a:srgbClr val="404040"/>
                </a:solidFill>
                <a:latin typeface="Calibri"/>
                <a:ea typeface="Calibri"/>
                <a:cs typeface="Calibri"/>
                <a:sym typeface="Calibri"/>
              </a:rPr>
              <a:t>online</a:t>
            </a:r>
            <a:r>
              <a:rPr lang="en-US" sz="2400" b="1" dirty="0">
                <a:solidFill>
                  <a:srgbClr val="404040"/>
                </a:solidFill>
                <a:latin typeface="Calibri"/>
                <a:ea typeface="Calibri"/>
                <a:cs typeface="Calibri"/>
                <a:sym typeface="Calibri"/>
              </a:rPr>
              <a:t> banking</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permette</a:t>
            </a:r>
            <a:r>
              <a:rPr lang="en-US" sz="2400"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risparmiare</a:t>
            </a:r>
            <a:r>
              <a:rPr lang="en-US" sz="2400" b="1" dirty="0">
                <a:solidFill>
                  <a:srgbClr val="404040"/>
                </a:solidFill>
                <a:latin typeface="Calibri"/>
                <a:ea typeface="Calibri"/>
                <a:cs typeface="Calibri"/>
                <a:sym typeface="Calibri"/>
              </a:rPr>
              <a:t> tempo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gestendo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pagando</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bollette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altro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ancora</a:t>
            </a:r>
            <a:r>
              <a:rPr lang="en-US" sz="2400" dirty="0">
                <a:solidFill>
                  <a:srgbClr val="404040"/>
                </a:solidFill>
                <a:latin typeface="Calibri"/>
                <a:ea typeface="Calibri"/>
                <a:cs typeface="Calibri"/>
                <a:sym typeface="Calibri"/>
              </a:rPr>
              <a:t> dal </a:t>
            </a:r>
            <a:r>
              <a:rPr lang="en-US" sz="2400" dirty="0" err="1">
                <a:solidFill>
                  <a:srgbClr val="404040"/>
                </a:solidFill>
                <a:latin typeface="Calibri"/>
                <a:ea typeface="Calibri"/>
                <a:cs typeface="Calibri"/>
                <a:sym typeface="Calibri"/>
              </a:rPr>
              <a:t>tuo</a:t>
            </a:r>
            <a:r>
              <a:rPr lang="en-US" sz="2400" dirty="0">
                <a:solidFill>
                  <a:srgbClr val="404040"/>
                </a:solidFill>
                <a:latin typeface="Calibri"/>
                <a:ea typeface="Calibri"/>
                <a:cs typeface="Calibri"/>
                <a:sym typeface="Calibri"/>
              </a:rPr>
              <a:t> computer o </a:t>
            </a:r>
            <a:r>
              <a:rPr lang="en-US" sz="2400" dirty="0" err="1">
                <a:solidFill>
                  <a:srgbClr val="404040"/>
                </a:solidFill>
                <a:latin typeface="Calibri"/>
                <a:ea typeface="Calibri"/>
                <a:cs typeface="Calibri"/>
                <a:sym typeface="Calibri"/>
              </a:rPr>
              <a:t>telefono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cellulare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21"/>
        <p:cNvGrpSpPr/>
        <p:nvPr/>
      </p:nvGrpSpPr>
      <p:grpSpPr>
        <a:xfrm>
          <a:off x="0" y="0"/>
          <a:ext cx="0" cy="0"/>
          <a:chOff x="0" y="0"/>
          <a:chExt cx="0" cy="0"/>
        </a:xfrm>
      </p:grpSpPr>
      <p:pic>
        <p:nvPicPr>
          <p:cNvPr id="822" name="Google Shape;822;p43"/>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23" name="Google Shape;823;p43"/>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24" name="Google Shape;824;p43"/>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25" name="Google Shape;825;p43"/>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26" name="Google Shape;826;p43"/>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828" name="Google Shape;828;p43"/>
          <p:cNvSpPr/>
          <p:nvPr/>
        </p:nvSpPr>
        <p:spPr>
          <a:xfrm>
            <a:off x="8981404" y="5025606"/>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829" name="Google Shape;829;p43"/>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830" name="Google Shape;830;p43"/>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831" name="Google Shape;831;p43"/>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832" name="Google Shape;832;p43"/>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3.2 </a:t>
            </a:r>
            <a:r>
              <a:rPr lang="en-US" sz="2400" b="1" dirty="0" err="1">
                <a:solidFill>
                  <a:srgbClr val="404040"/>
                </a:solidFill>
                <a:latin typeface="Calibri"/>
                <a:ea typeface="Calibri"/>
                <a:cs typeface="Calibri"/>
                <a:sym typeface="Calibri"/>
              </a:rPr>
              <a:t>Fondi</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investimento</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pic>
        <p:nvPicPr>
          <p:cNvPr id="833" name="Google Shape;833;p43"/>
          <p:cNvPicPr preferRelativeResize="0"/>
          <p:nvPr/>
        </p:nvPicPr>
        <p:blipFill rotWithShape="1">
          <a:blip r:embed="rId7">
            <a:alphaModFix/>
          </a:blip>
          <a:srcRect/>
          <a:stretch/>
        </p:blipFill>
        <p:spPr>
          <a:xfrm>
            <a:off x="7738739" y="1509638"/>
            <a:ext cx="3570097" cy="3570097"/>
          </a:xfrm>
          <a:prstGeom prst="rect">
            <a:avLst/>
          </a:prstGeom>
          <a:noFill/>
          <a:ln>
            <a:noFill/>
          </a:ln>
        </p:spPr>
      </p:pic>
      <p:sp>
        <p:nvSpPr>
          <p:cNvPr id="834" name="Google Shape;834;p43"/>
          <p:cNvSpPr/>
          <p:nvPr/>
        </p:nvSpPr>
        <p:spPr>
          <a:xfrm>
            <a:off x="392401" y="1720274"/>
            <a:ext cx="6402000" cy="3747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None/>
            </a:pPr>
            <a:r>
              <a:rPr lang="en-US" sz="2400" i="0" u="none" strike="noStrike" cap="none" dirty="0">
                <a:solidFill>
                  <a:srgbClr val="404040"/>
                </a:solidFill>
                <a:latin typeface="Calibri"/>
                <a:ea typeface="Calibri"/>
                <a:cs typeface="Calibri"/>
                <a:sym typeface="Calibri"/>
              </a:rPr>
              <a:t>Un </a:t>
            </a:r>
            <a:r>
              <a:rPr lang="en-US" sz="2400" i="0" u="none" strike="noStrike" cap="none" dirty="0" err="1">
                <a:solidFill>
                  <a:srgbClr val="404040"/>
                </a:solidFill>
                <a:latin typeface="Calibri"/>
                <a:ea typeface="Calibri"/>
                <a:cs typeface="Calibri"/>
                <a:sym typeface="Calibri"/>
              </a:rPr>
              <a:t>fondo</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d'investimento</a:t>
            </a:r>
            <a:r>
              <a:rPr lang="en-US" sz="2400" i="0" u="none" strike="noStrike" cap="none" dirty="0">
                <a:solidFill>
                  <a:srgbClr val="404040"/>
                </a:solidFill>
                <a:latin typeface="Calibri"/>
                <a:ea typeface="Calibri"/>
                <a:cs typeface="Calibri"/>
                <a:sym typeface="Calibri"/>
              </a:rPr>
              <a:t> è </a:t>
            </a:r>
            <a:r>
              <a:rPr lang="en-US" sz="2400" i="0" u="none" strike="noStrike" cap="none" dirty="0" err="1">
                <a:solidFill>
                  <a:srgbClr val="404040"/>
                </a:solidFill>
                <a:latin typeface="Calibri"/>
                <a:ea typeface="Calibri"/>
                <a:cs typeface="Calibri"/>
                <a:sym typeface="Calibri"/>
              </a:rPr>
              <a:t>una</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fornitura</a:t>
            </a:r>
            <a:r>
              <a:rPr lang="en-US" sz="2400" i="0" u="none" strike="noStrike" cap="none" dirty="0">
                <a:solidFill>
                  <a:srgbClr val="404040"/>
                </a:solidFill>
                <a:latin typeface="Calibri"/>
                <a:ea typeface="Calibri"/>
                <a:cs typeface="Calibri"/>
                <a:sym typeface="Calibri"/>
              </a:rPr>
              <a:t> di </a:t>
            </a:r>
            <a:r>
              <a:rPr lang="en-US" sz="2400" i="0" u="none" strike="noStrike" cap="none" dirty="0" err="1">
                <a:solidFill>
                  <a:srgbClr val="404040"/>
                </a:solidFill>
                <a:latin typeface="Calibri"/>
                <a:ea typeface="Calibri"/>
                <a:cs typeface="Calibri"/>
                <a:sym typeface="Calibri"/>
              </a:rPr>
              <a:t>capitale</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appartenente</a:t>
            </a:r>
            <a:r>
              <a:rPr lang="en-US" sz="2400" i="0" u="none" strike="noStrike" cap="none" dirty="0">
                <a:solidFill>
                  <a:srgbClr val="404040"/>
                </a:solidFill>
                <a:latin typeface="Calibri"/>
                <a:ea typeface="Calibri"/>
                <a:cs typeface="Calibri"/>
                <a:sym typeface="Calibri"/>
              </a:rPr>
              <a:t> a </a:t>
            </a:r>
            <a:r>
              <a:rPr lang="en-US" sz="2400" i="0" u="none" strike="noStrike" cap="none" dirty="0" err="1">
                <a:solidFill>
                  <a:srgbClr val="404040"/>
                </a:solidFill>
                <a:latin typeface="Calibri"/>
                <a:ea typeface="Calibri"/>
                <a:cs typeface="Calibri"/>
                <a:sym typeface="Calibri"/>
              </a:rPr>
              <a:t>numerosi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investitori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usata</a:t>
            </a:r>
            <a:r>
              <a:rPr lang="en-US" sz="2400" i="0" u="none" strike="noStrike" cap="none" dirty="0">
                <a:solidFill>
                  <a:srgbClr val="404040"/>
                </a:solidFill>
                <a:latin typeface="Calibri"/>
                <a:ea typeface="Calibri"/>
                <a:cs typeface="Calibri"/>
                <a:sym typeface="Calibri"/>
              </a:rPr>
              <a:t> per </a:t>
            </a:r>
            <a:r>
              <a:rPr lang="en-US" sz="2400" i="0" u="none" strike="noStrike" cap="none" dirty="0" err="1">
                <a:solidFill>
                  <a:srgbClr val="404040"/>
                </a:solidFill>
                <a:latin typeface="Calibri"/>
                <a:ea typeface="Calibri"/>
                <a:cs typeface="Calibri"/>
                <a:sym typeface="Calibri"/>
              </a:rPr>
              <a:t>acquistare</a:t>
            </a:r>
            <a:r>
              <a:rPr lang="en-US" sz="2400" b="1" i="0" u="none" strike="noStrike" cap="none" dirty="0">
                <a:solidFill>
                  <a:srgbClr val="404040"/>
                </a:solidFill>
                <a:latin typeface="Calibri"/>
                <a:ea typeface="Calibri"/>
                <a:cs typeface="Calibri"/>
                <a:sym typeface="Calibri"/>
              </a:rPr>
              <a:t> </a:t>
            </a:r>
            <a:r>
              <a:rPr lang="en-US" sz="2400" b="1" i="0" u="none" strike="noStrike" cap="none" dirty="0" err="1">
                <a:solidFill>
                  <a:srgbClr val="404040"/>
                </a:solidFill>
                <a:latin typeface="Calibri"/>
                <a:ea typeface="Calibri"/>
                <a:cs typeface="Calibri"/>
                <a:sym typeface="Calibri"/>
              </a:rPr>
              <a:t>collettivamente</a:t>
            </a:r>
            <a:r>
              <a:rPr lang="en-US" sz="2400" b="1" i="0" u="none" strike="noStrike" cap="none" dirty="0">
                <a:solidFill>
                  <a:srgbClr val="404040"/>
                </a:solidFill>
                <a:latin typeface="Calibri"/>
                <a:ea typeface="Calibri"/>
                <a:cs typeface="Calibri"/>
                <a:sym typeface="Calibri"/>
              </a:rPr>
              <a:t> </a:t>
            </a:r>
            <a:r>
              <a:rPr lang="en-US" sz="2400" b="1" i="0" u="none" strike="noStrike" cap="none" dirty="0" err="1">
                <a:solidFill>
                  <a:srgbClr val="404040"/>
                </a:solidFill>
                <a:latin typeface="Calibri"/>
                <a:ea typeface="Calibri"/>
                <a:cs typeface="Calibri"/>
                <a:sym typeface="Calibri"/>
              </a:rPr>
              <a:t>titoli</a:t>
            </a:r>
            <a:r>
              <a:rPr lang="en-US" sz="2400" b="1" i="0" u="none" strike="noStrike" cap="none" dirty="0">
                <a:solidFill>
                  <a:srgbClr val="404040"/>
                </a:solidFill>
                <a:latin typeface="Calibri"/>
                <a:ea typeface="Calibri"/>
                <a:cs typeface="Calibri"/>
                <a:sym typeface="Calibri"/>
              </a:rPr>
              <a:t> </a:t>
            </a:r>
            <a:r>
              <a:rPr lang="en-US" sz="2400" b="1" i="0" u="none" strike="noStrike" cap="none" dirty="0" err="1">
                <a:solidFill>
                  <a:srgbClr val="404040"/>
                </a:solidFill>
                <a:latin typeface="Calibri"/>
                <a:ea typeface="Calibri"/>
                <a:cs typeface="Calibri"/>
                <a:sym typeface="Calibri"/>
              </a:rPr>
              <a:t>mentre</a:t>
            </a:r>
            <a:r>
              <a:rPr lang="en-US" sz="2400" b="1" i="0" u="none" strike="noStrike" cap="none" dirty="0">
                <a:solidFill>
                  <a:srgbClr val="404040"/>
                </a:solidFill>
                <a:latin typeface="Calibri"/>
                <a:ea typeface="Calibri"/>
                <a:cs typeface="Calibri"/>
                <a:sym typeface="Calibri"/>
              </a:rPr>
              <a:t> </a:t>
            </a:r>
            <a:r>
              <a:rPr lang="en-US" sz="2400" b="1" i="0" u="none" strike="noStrike" cap="none" dirty="0" err="1">
                <a:solidFill>
                  <a:srgbClr val="404040"/>
                </a:solidFill>
                <a:latin typeface="Calibri"/>
                <a:ea typeface="Calibri"/>
                <a:cs typeface="Calibri"/>
                <a:sym typeface="Calibri"/>
              </a:rPr>
              <a:t>ogni</a:t>
            </a:r>
            <a:r>
              <a:rPr lang="en-US" sz="2400" b="1" i="0" u="none" strike="noStrike" cap="none" dirty="0">
                <a:solidFill>
                  <a:srgbClr val="404040"/>
                </a:solidFill>
                <a:latin typeface="Calibri"/>
                <a:ea typeface="Calibri"/>
                <a:cs typeface="Calibri"/>
                <a:sym typeface="Calibri"/>
              </a:rPr>
              <a:t> </a:t>
            </a:r>
            <a:r>
              <a:rPr lang="en-US" sz="2400" b="1" i="0" u="none" strike="noStrike" cap="none" dirty="0" err="1">
                <a:solidFill>
                  <a:srgbClr val="404040"/>
                </a:solidFill>
                <a:latin typeface="Calibri"/>
                <a:ea typeface="Calibri"/>
                <a:cs typeface="Calibri"/>
                <a:sym typeface="Calibri"/>
              </a:rPr>
              <a:t>investitore</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mantiene</a:t>
            </a:r>
            <a:r>
              <a:rPr lang="en-US" sz="2400" i="0" u="none" strike="noStrike" cap="none" dirty="0">
                <a:solidFill>
                  <a:srgbClr val="404040"/>
                </a:solidFill>
                <a:latin typeface="Calibri"/>
                <a:ea typeface="Calibri"/>
                <a:cs typeface="Calibri"/>
                <a:sym typeface="Calibri"/>
              </a:rPr>
              <a:t> la </a:t>
            </a:r>
            <a:r>
              <a:rPr lang="en-US" sz="2400" i="0" u="none" strike="noStrike" cap="none" dirty="0" err="1">
                <a:solidFill>
                  <a:srgbClr val="404040"/>
                </a:solidFill>
                <a:latin typeface="Calibri"/>
                <a:ea typeface="Calibri"/>
                <a:cs typeface="Calibri"/>
                <a:sym typeface="Calibri"/>
              </a:rPr>
              <a:t>proprietà</a:t>
            </a:r>
            <a:r>
              <a:rPr lang="en-US" sz="2400" i="0" u="none" strike="noStrike" cap="none" dirty="0">
                <a:solidFill>
                  <a:srgbClr val="404040"/>
                </a:solidFill>
                <a:latin typeface="Calibri"/>
                <a:ea typeface="Calibri"/>
                <a:cs typeface="Calibri"/>
                <a:sym typeface="Calibri"/>
              </a:rPr>
              <a:t> e </a:t>
            </a:r>
            <a:r>
              <a:rPr lang="en-US" sz="2400" i="0" u="none" strike="noStrike" cap="none" dirty="0" err="1">
                <a:solidFill>
                  <a:srgbClr val="404040"/>
                </a:solidFill>
                <a:latin typeface="Calibri"/>
                <a:ea typeface="Calibri"/>
                <a:cs typeface="Calibri"/>
                <a:sym typeface="Calibri"/>
              </a:rPr>
              <a:t>il</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controllo</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delle</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proprie</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azioni</a:t>
            </a:r>
            <a:r>
              <a:rPr lang="en-US" sz="2400" i="0" u="none" strike="noStrike" cap="none" dirty="0">
                <a:solidFill>
                  <a:srgbClr val="404040"/>
                </a:solidFill>
                <a:latin typeface="Calibri"/>
                <a:ea typeface="Calibri"/>
                <a:cs typeface="Calibri"/>
                <a:sym typeface="Calibri"/>
              </a:rPr>
              <a:t>. </a:t>
            </a:r>
            <a:endParaRPr sz="2400" i="0" u="none" strike="noStrike" cap="none" dirty="0">
              <a:latin typeface="Calibri"/>
              <a:ea typeface="Calibri"/>
              <a:cs typeface="Calibri"/>
              <a:sym typeface="Calibri"/>
            </a:endParaRPr>
          </a:p>
          <a:p>
            <a:pPr marL="0" marR="0" lvl="0" indent="0" algn="just" rtl="0">
              <a:lnSpc>
                <a:spcPct val="100000"/>
              </a:lnSpc>
              <a:spcBef>
                <a:spcPts val="0"/>
              </a:spcBef>
              <a:spcAft>
                <a:spcPts val="0"/>
              </a:spcAft>
              <a:buNone/>
            </a:pPr>
            <a:endParaRPr sz="2400" i="0" u="none" strike="noStrike" cap="none" dirty="0">
              <a:latin typeface="Calibri"/>
              <a:ea typeface="Calibri"/>
              <a:cs typeface="Calibri"/>
              <a:sym typeface="Calibri"/>
            </a:endParaRPr>
          </a:p>
          <a:p>
            <a:pPr marL="0" marR="0" lvl="0" indent="0" algn="just" rtl="0">
              <a:lnSpc>
                <a:spcPct val="100000"/>
              </a:lnSpc>
              <a:spcBef>
                <a:spcPts val="0"/>
              </a:spcBef>
              <a:spcAft>
                <a:spcPts val="0"/>
              </a:spcAft>
              <a:buNone/>
            </a:pPr>
            <a:r>
              <a:rPr lang="en-US" sz="2400" i="0" u="none" strike="noStrike" cap="none" dirty="0">
                <a:solidFill>
                  <a:srgbClr val="404040"/>
                </a:solidFill>
                <a:latin typeface="Calibri"/>
                <a:ea typeface="Calibri"/>
                <a:cs typeface="Calibri"/>
                <a:sym typeface="Calibri"/>
              </a:rPr>
              <a:t>I </a:t>
            </a:r>
            <a:r>
              <a:rPr lang="en-US" sz="2400" b="1" i="0" u="none" strike="noStrike" cap="none" dirty="0">
                <a:solidFill>
                  <a:srgbClr val="404040"/>
                </a:solidFill>
                <a:latin typeface="Calibri"/>
                <a:ea typeface="Calibri"/>
                <a:cs typeface="Calibri"/>
                <a:sym typeface="Calibri"/>
              </a:rPr>
              <a:t>tipi</a:t>
            </a:r>
            <a:r>
              <a:rPr lang="en-US" sz="2400" i="0" u="none" strike="noStrike" cap="none" dirty="0">
                <a:solidFill>
                  <a:srgbClr val="404040"/>
                </a:solidFill>
                <a:latin typeface="Calibri"/>
                <a:ea typeface="Calibri"/>
                <a:cs typeface="Calibri"/>
                <a:sym typeface="Calibri"/>
              </a:rPr>
              <a:t> di </a:t>
            </a:r>
            <a:r>
              <a:rPr lang="en-US" sz="2400" i="0" u="none" strike="noStrike" cap="none" dirty="0" err="1">
                <a:solidFill>
                  <a:srgbClr val="404040"/>
                </a:solidFill>
                <a:latin typeface="Calibri"/>
                <a:ea typeface="Calibri"/>
                <a:cs typeface="Calibri"/>
                <a:sym typeface="Calibri"/>
              </a:rPr>
              <a:t>fondi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d'investimento</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includono</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fondi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comuni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fondi</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negoziati</a:t>
            </a:r>
            <a:r>
              <a:rPr lang="en-US" sz="2400" i="0" u="none" strike="noStrike" cap="none" dirty="0">
                <a:solidFill>
                  <a:srgbClr val="404040"/>
                </a:solidFill>
                <a:latin typeface="Calibri"/>
                <a:ea typeface="Calibri"/>
                <a:cs typeface="Calibri"/>
                <a:sym typeface="Calibri"/>
              </a:rPr>
              <a:t> in </a:t>
            </a:r>
            <a:r>
              <a:rPr lang="en-US" sz="2400" i="0" u="none" strike="noStrike" cap="none" dirty="0" err="1">
                <a:solidFill>
                  <a:srgbClr val="404040"/>
                </a:solidFill>
                <a:latin typeface="Calibri"/>
                <a:ea typeface="Calibri"/>
                <a:cs typeface="Calibri"/>
                <a:sym typeface="Calibri"/>
              </a:rPr>
              <a:t>borsa</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fondi</a:t>
            </a:r>
            <a:r>
              <a:rPr lang="en-US" sz="2400" i="0" u="none" strike="noStrike" cap="none" dirty="0">
                <a:solidFill>
                  <a:srgbClr val="404040"/>
                </a:solidFill>
                <a:latin typeface="Calibri"/>
                <a:ea typeface="Calibri"/>
                <a:cs typeface="Calibri"/>
                <a:sym typeface="Calibri"/>
              </a:rPr>
              <a:t> del </a:t>
            </a:r>
            <a:r>
              <a:rPr lang="en-US" sz="2400" i="0" u="none" strike="noStrike" cap="none" dirty="0" err="1">
                <a:solidFill>
                  <a:srgbClr val="404040"/>
                </a:solidFill>
                <a:latin typeface="Calibri"/>
                <a:ea typeface="Calibri"/>
                <a:cs typeface="Calibri"/>
                <a:sym typeface="Calibri"/>
              </a:rPr>
              <a:t>mercato</a:t>
            </a:r>
            <a:r>
              <a:rPr lang="en-US" sz="2400" i="0" u="none" strike="noStrike" cap="none" dirty="0">
                <a:solidFill>
                  <a:srgbClr val="404040"/>
                </a:solidFill>
                <a:latin typeface="Calibri"/>
                <a:ea typeface="Calibri"/>
                <a:cs typeface="Calibri"/>
                <a:sym typeface="Calibri"/>
              </a:rPr>
              <a:t> </a:t>
            </a:r>
            <a:r>
              <a:rPr lang="en-US" sz="2400" i="0" u="none" strike="noStrike" cap="none" dirty="0" err="1">
                <a:solidFill>
                  <a:srgbClr val="404040"/>
                </a:solidFill>
                <a:latin typeface="Calibri"/>
                <a:ea typeface="Calibri"/>
                <a:cs typeface="Calibri"/>
                <a:sym typeface="Calibri"/>
              </a:rPr>
              <a:t>monetario</a:t>
            </a:r>
            <a:r>
              <a:rPr lang="en-US" sz="2400" i="0" u="none" strike="noStrike" cap="none"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speculativi</a:t>
            </a:r>
            <a:r>
              <a:rPr lang="en-US" sz="2400" dirty="0">
                <a:solidFill>
                  <a:srgbClr val="404040"/>
                </a:solidFill>
                <a:latin typeface="Calibri"/>
                <a:ea typeface="Calibri"/>
                <a:cs typeface="Calibri"/>
                <a:sym typeface="Calibri"/>
              </a:rPr>
              <a:t>.</a:t>
            </a:r>
            <a:endParaRPr sz="2400" i="0" u="none" strike="noStrike" cap="none" dirty="0">
              <a:latin typeface="Calibri"/>
              <a:ea typeface="Calibri"/>
              <a:cs typeface="Calibri"/>
              <a:sym typeface="Calibri"/>
            </a:endParaRPr>
          </a:p>
          <a:p>
            <a:pPr marL="0" marR="0" lvl="0" indent="0" algn="just" rtl="0">
              <a:lnSpc>
                <a:spcPct val="100000"/>
              </a:lnSpc>
              <a:spcBef>
                <a:spcPts val="0"/>
              </a:spcBef>
              <a:spcAft>
                <a:spcPts val="0"/>
              </a:spcAft>
              <a:buNone/>
            </a:pPr>
            <a:endParaRPr sz="2400" i="0" u="none" strike="noStrike" cap="none" dirty="0">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39"/>
        <p:cNvGrpSpPr/>
        <p:nvPr/>
      </p:nvGrpSpPr>
      <p:grpSpPr>
        <a:xfrm>
          <a:off x="0" y="0"/>
          <a:ext cx="0" cy="0"/>
          <a:chOff x="0" y="0"/>
          <a:chExt cx="0" cy="0"/>
        </a:xfrm>
      </p:grpSpPr>
      <p:pic>
        <p:nvPicPr>
          <p:cNvPr id="840" name="Google Shape;840;p4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41" name="Google Shape;841;p4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42" name="Google Shape;842;p4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43" name="Google Shape;843;p44"/>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44" name="Google Shape;844;p4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846" name="Google Shape;846;p44"/>
          <p:cNvSpPr/>
          <p:nvPr/>
        </p:nvSpPr>
        <p:spPr>
          <a:xfrm>
            <a:off x="392401" y="1903993"/>
            <a:ext cx="6323359" cy="470894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b="1"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raccolgono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capitale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investitori</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investire</a:t>
            </a:r>
            <a:r>
              <a:rPr lang="en-US" sz="2400" dirty="0">
                <a:solidFill>
                  <a:srgbClr val="404040"/>
                </a:solidFill>
                <a:latin typeface="Calibri"/>
                <a:ea typeface="Calibri"/>
                <a:cs typeface="Calibri"/>
                <a:sym typeface="Calibri"/>
              </a:rPr>
              <a:t> in un </a:t>
            </a:r>
            <a:r>
              <a:rPr lang="en-US" sz="2400" dirty="0" err="1">
                <a:solidFill>
                  <a:srgbClr val="404040"/>
                </a:solidFill>
                <a:latin typeface="Calibri"/>
                <a:ea typeface="Calibri"/>
                <a:cs typeface="Calibri"/>
                <a:sym typeface="Calibri"/>
              </a:rPr>
              <a:t>insieme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aziende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condividere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rischio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Le </a:t>
            </a:r>
            <a:r>
              <a:rPr lang="en-US" sz="2400" b="1" dirty="0" err="1">
                <a:solidFill>
                  <a:srgbClr val="404040"/>
                </a:solidFill>
                <a:latin typeface="Calibri"/>
                <a:ea typeface="Calibri"/>
                <a:cs typeface="Calibri"/>
                <a:sym typeface="Calibri"/>
              </a:rPr>
              <a:t>azioni</a:t>
            </a:r>
            <a:r>
              <a:rPr lang="en-US" sz="2400" b="1" dirty="0">
                <a:solidFill>
                  <a:srgbClr val="404040"/>
                </a:solidFill>
                <a:latin typeface="Calibri"/>
                <a:ea typeface="Calibri"/>
                <a:cs typeface="Calibri"/>
                <a:sym typeface="Calibri"/>
              </a:rPr>
              <a:t>/</a:t>
            </a:r>
            <a:r>
              <a:rPr lang="en-US" sz="2400" b="1" dirty="0" err="1">
                <a:solidFill>
                  <a:srgbClr val="404040"/>
                </a:solidFill>
                <a:latin typeface="Calibri"/>
                <a:ea typeface="Calibri"/>
                <a:cs typeface="Calibri"/>
                <a:sym typeface="Calibri"/>
              </a:rPr>
              <a:t>obbligazioni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essere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personalizzate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Nonostante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questo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avere</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capitale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più</a:t>
            </a:r>
            <a:r>
              <a:rPr lang="en-US" sz="2400" dirty="0">
                <a:solidFill>
                  <a:srgbClr val="404040"/>
                </a:solidFill>
                <a:latin typeface="Calibri"/>
                <a:ea typeface="Calibri"/>
                <a:cs typeface="Calibri"/>
                <a:sym typeface="Calibri"/>
              </a:rPr>
              <a:t> piccolo da </a:t>
            </a:r>
            <a:r>
              <a:rPr lang="en-US" sz="2400" dirty="0" err="1">
                <a:solidFill>
                  <a:srgbClr val="404040"/>
                </a:solidFill>
                <a:latin typeface="Calibri"/>
                <a:ea typeface="Calibri"/>
                <a:cs typeface="Calibri"/>
                <a:sym typeface="Calibri"/>
              </a:rPr>
              <a:t>investire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solito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significa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comprare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azioni</a:t>
            </a:r>
            <a:r>
              <a:rPr lang="en-US" sz="2400" dirty="0">
                <a:solidFill>
                  <a:srgbClr val="404040"/>
                </a:solidFill>
                <a:latin typeface="Calibri"/>
                <a:ea typeface="Calibri"/>
                <a:cs typeface="Calibri"/>
                <a:sym typeface="Calibri"/>
              </a:rPr>
              <a:t>/</a:t>
            </a:r>
            <a:r>
              <a:rPr lang="en-US" sz="2400" dirty="0" err="1">
                <a:solidFill>
                  <a:srgbClr val="404040"/>
                </a:solidFill>
                <a:latin typeface="Calibri"/>
                <a:ea typeface="Calibri"/>
                <a:cs typeface="Calibri"/>
                <a:sym typeface="Calibri"/>
              </a:rPr>
              <a:t>obbligazioni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sola </a:t>
            </a:r>
            <a:r>
              <a:rPr lang="en-US" sz="2400" dirty="0" err="1">
                <a:solidFill>
                  <a:srgbClr val="404040"/>
                </a:solidFill>
                <a:latin typeface="Calibri"/>
                <a:ea typeface="Calibri"/>
                <a:cs typeface="Calibri"/>
                <a:sym typeface="Calibri"/>
              </a:rPr>
              <a:t>azienda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potrebbe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avere</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cattivo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rendimento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aumentando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rischio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400" b="1" dirty="0">
              <a:solidFill>
                <a:srgbClr val="3F3F3F"/>
              </a:solidFill>
              <a:latin typeface="Calibri"/>
              <a:ea typeface="Calibri"/>
              <a:cs typeface="Calibri"/>
              <a:sym typeface="Calibri"/>
            </a:endParaRPr>
          </a:p>
        </p:txBody>
      </p:sp>
      <p:sp>
        <p:nvSpPr>
          <p:cNvPr id="847" name="Google Shape;847;p44" descr="Free stock pick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8" name="Google Shape;848;p44"/>
          <p:cNvSpPr/>
          <p:nvPr/>
        </p:nvSpPr>
        <p:spPr>
          <a:xfrm>
            <a:off x="9602520" y="5343517"/>
            <a:ext cx="191668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849" name="Google Shape;849;p44"/>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850" name="Google Shape;850;p44"/>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851" name="Google Shape;851;p44"/>
          <p:cNvSpPr/>
          <p:nvPr/>
        </p:nvSpPr>
        <p:spPr>
          <a:xfrm>
            <a:off x="393442" y="1181537"/>
            <a:ext cx="9352724"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3.3 Principale differenza tra fondi d'investimento e azioni o obbligazioni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pic>
        <p:nvPicPr>
          <p:cNvPr id="852" name="Google Shape;852;p44" descr="Stock, Stock Exchange, Commercio, Uomo D'Affari"/>
          <p:cNvPicPr preferRelativeResize="0"/>
          <p:nvPr/>
        </p:nvPicPr>
        <p:blipFill rotWithShape="1">
          <a:blip r:embed="rId7">
            <a:alphaModFix/>
          </a:blip>
          <a:srcRect/>
          <a:stretch/>
        </p:blipFill>
        <p:spPr>
          <a:xfrm>
            <a:off x="6954074" y="1875160"/>
            <a:ext cx="4565135" cy="3467191"/>
          </a:xfrm>
          <a:prstGeom prst="rect">
            <a:avLst/>
          </a:prstGeom>
          <a:noFill/>
          <a:ln>
            <a:noFill/>
          </a:ln>
        </p:spPr>
      </p:pic>
      <p:sp>
        <p:nvSpPr>
          <p:cNvPr id="853" name="Google Shape;853;p44"/>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4000" b="1">
              <a:solidFill>
                <a:srgbClr val="3F3F3F"/>
              </a:solidFill>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58"/>
        <p:cNvGrpSpPr/>
        <p:nvPr/>
      </p:nvGrpSpPr>
      <p:grpSpPr>
        <a:xfrm>
          <a:off x="0" y="0"/>
          <a:ext cx="0" cy="0"/>
          <a:chOff x="0" y="0"/>
          <a:chExt cx="0" cy="0"/>
        </a:xfrm>
      </p:grpSpPr>
      <p:pic>
        <p:nvPicPr>
          <p:cNvPr id="859" name="Google Shape;859;p4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60" name="Google Shape;860;p4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61" name="Google Shape;861;p4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62" name="Google Shape;862;p45"/>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63" name="Google Shape;863;p4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865" name="Google Shape;865;p45"/>
          <p:cNvSpPr/>
          <p:nvPr/>
        </p:nvSpPr>
        <p:spPr>
          <a:xfrm>
            <a:off x="392401" y="1696365"/>
            <a:ext cx="7664479" cy="4893607"/>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La </a:t>
            </a:r>
            <a:r>
              <a:rPr lang="en-US" sz="2400" dirty="0" err="1">
                <a:solidFill>
                  <a:srgbClr val="404040"/>
                </a:solidFill>
                <a:latin typeface="Calibri"/>
                <a:ea typeface="Calibri"/>
                <a:cs typeface="Calibri"/>
                <a:sym typeface="Calibri"/>
              </a:rPr>
              <a:t>gestione</a:t>
            </a:r>
            <a:r>
              <a:rPr lang="en-US" sz="2400" dirty="0">
                <a:solidFill>
                  <a:srgbClr val="404040"/>
                </a:solidFill>
                <a:latin typeface="Calibri"/>
                <a:ea typeface="Calibri"/>
                <a:cs typeface="Calibri"/>
                <a:sym typeface="Calibri"/>
              </a:rPr>
              <a:t> del </a:t>
            </a:r>
            <a:r>
              <a:rPr lang="en-US" sz="2400" dirty="0" err="1">
                <a:solidFill>
                  <a:srgbClr val="404040"/>
                </a:solidFill>
                <a:latin typeface="Calibri"/>
                <a:ea typeface="Calibri"/>
                <a:cs typeface="Calibri"/>
                <a:sym typeface="Calibri"/>
              </a:rPr>
              <a:t>portafoglio</a:t>
            </a:r>
            <a:r>
              <a:rPr lang="en-US" sz="2400" dirty="0">
                <a:solidFill>
                  <a:srgbClr val="404040"/>
                </a:solidFill>
                <a:latin typeface="Calibri"/>
                <a:ea typeface="Calibri"/>
                <a:cs typeface="Calibri"/>
                <a:sym typeface="Calibri"/>
              </a:rPr>
              <a:t> è un </a:t>
            </a:r>
            <a:r>
              <a:rPr lang="en-US" sz="2400" dirty="0" err="1">
                <a:solidFill>
                  <a:srgbClr val="404040"/>
                </a:solidFill>
                <a:latin typeface="Calibri"/>
                <a:ea typeface="Calibri"/>
                <a:cs typeface="Calibri"/>
                <a:sym typeface="Calibri"/>
              </a:rPr>
              <a:t>servizio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fornito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dalle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società</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investimento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selezionano</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supervisionano</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gruppo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investimenti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soddisfano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obiettivi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finanziari</a:t>
            </a:r>
            <a:r>
              <a:rPr lang="en-US" sz="2400" b="1" dirty="0">
                <a:solidFill>
                  <a:srgbClr val="404040"/>
                </a:solidFill>
                <a:latin typeface="Calibri"/>
                <a:ea typeface="Calibri"/>
                <a:cs typeface="Calibri"/>
                <a:sym typeface="Calibri"/>
              </a:rPr>
              <a:t> a </a:t>
            </a:r>
            <a:r>
              <a:rPr lang="en-US" sz="2400" b="1" dirty="0" err="1">
                <a:solidFill>
                  <a:srgbClr val="404040"/>
                </a:solidFill>
                <a:latin typeface="Calibri"/>
                <a:ea typeface="Calibri"/>
                <a:cs typeface="Calibri"/>
                <a:sym typeface="Calibri"/>
              </a:rPr>
              <a:t>lungo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termine</a:t>
            </a:r>
            <a:r>
              <a:rPr lang="en-US" sz="2400" dirty="0">
                <a:solidFill>
                  <a:srgbClr val="404040"/>
                </a:solidFill>
                <a:latin typeface="Calibri"/>
                <a:ea typeface="Calibri"/>
                <a:cs typeface="Calibri"/>
                <a:sym typeface="Calibri"/>
              </a:rPr>
              <a:t> e la </a:t>
            </a:r>
            <a:r>
              <a:rPr lang="en-US" sz="2400" b="1" dirty="0" err="1">
                <a:solidFill>
                  <a:srgbClr val="404040"/>
                </a:solidFill>
                <a:latin typeface="Calibri"/>
                <a:ea typeface="Calibri"/>
                <a:cs typeface="Calibri"/>
                <a:sym typeface="Calibri"/>
              </a:rPr>
              <a:t>tolleranza</a:t>
            </a:r>
            <a:r>
              <a:rPr lang="en-US" sz="2400" b="1" dirty="0">
                <a:solidFill>
                  <a:srgbClr val="404040"/>
                </a:solidFill>
                <a:latin typeface="Calibri"/>
                <a:ea typeface="Calibri"/>
                <a:cs typeface="Calibri"/>
                <a:sym typeface="Calibri"/>
              </a:rPr>
              <a:t> al </a:t>
            </a:r>
            <a:r>
              <a:rPr lang="en-US" sz="2400" b="1" dirty="0" err="1">
                <a:solidFill>
                  <a:srgbClr val="404040"/>
                </a:solidFill>
                <a:latin typeface="Calibri"/>
                <a:ea typeface="Calibri"/>
                <a:cs typeface="Calibri"/>
                <a:sym typeface="Calibri"/>
              </a:rPr>
              <a:t>rischio</a:t>
            </a:r>
            <a:r>
              <a:rPr lang="en-US" sz="2400" dirty="0">
                <a:solidFill>
                  <a:srgbClr val="404040"/>
                </a:solidFill>
                <a:latin typeface="Calibri"/>
                <a:ea typeface="Calibri"/>
                <a:cs typeface="Calibri"/>
                <a:sym typeface="Calibri"/>
              </a:rPr>
              <a:t> di un </a:t>
            </a:r>
            <a:r>
              <a:rPr lang="en-US" sz="2400" dirty="0" err="1">
                <a:solidFill>
                  <a:srgbClr val="404040"/>
                </a:solidFill>
                <a:latin typeface="Calibri"/>
                <a:ea typeface="Calibri"/>
                <a:cs typeface="Calibri"/>
                <a:sym typeface="Calibri"/>
              </a:rPr>
              <a:t>cliente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società</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un'istituzione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gestori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portafoglio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professionali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autorizzati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lavorano</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per </a:t>
            </a:r>
            <a:r>
              <a:rPr lang="en-US" sz="2400" b="1" dirty="0" err="1">
                <a:solidFill>
                  <a:srgbClr val="404040"/>
                </a:solidFill>
                <a:latin typeface="Calibri"/>
                <a:ea typeface="Calibri"/>
                <a:cs typeface="Calibri"/>
                <a:sym typeface="Calibri"/>
              </a:rPr>
              <a:t>conto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dei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client</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mentre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individui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scegliere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costruire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gestire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propri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portafogli</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entrambi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casi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t>
            </a:r>
            <a:r>
              <a:rPr lang="en-US" sz="2400" b="1" dirty="0" err="1">
                <a:solidFill>
                  <a:srgbClr val="404040"/>
                </a:solidFill>
                <a:latin typeface="Calibri"/>
                <a:ea typeface="Calibri"/>
                <a:cs typeface="Calibri"/>
                <a:sym typeface="Calibri"/>
              </a:rPr>
              <a:t>obiettivo</a:t>
            </a:r>
            <a:r>
              <a:rPr lang="en-US" sz="2400" b="1" dirty="0">
                <a:solidFill>
                  <a:srgbClr val="404040"/>
                </a:solidFill>
                <a:latin typeface="Calibri"/>
                <a:ea typeface="Calibri"/>
                <a:cs typeface="Calibri"/>
                <a:sym typeface="Calibri"/>
              </a:rPr>
              <a:t> finale è </a:t>
            </a:r>
            <a:r>
              <a:rPr lang="en-US" sz="2400" b="1" dirty="0" err="1">
                <a:solidFill>
                  <a:srgbClr val="404040"/>
                </a:solidFill>
                <a:latin typeface="Calibri"/>
                <a:ea typeface="Calibri"/>
                <a:cs typeface="Calibri"/>
                <a:sym typeface="Calibri"/>
              </a:rPr>
              <a:t>quello</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massimizzare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rendimento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atteso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investimenti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entro</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livello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appropriato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esposizione</a:t>
            </a:r>
            <a:r>
              <a:rPr lang="en-US" sz="2400" dirty="0">
                <a:solidFill>
                  <a:srgbClr val="404040"/>
                </a:solidFill>
                <a:latin typeface="Calibri"/>
                <a:ea typeface="Calibri"/>
                <a:cs typeface="Calibri"/>
                <a:sym typeface="Calibri"/>
              </a:rPr>
              <a:t> al </a:t>
            </a:r>
            <a:r>
              <a:rPr lang="en-US" sz="2400" dirty="0" err="1">
                <a:solidFill>
                  <a:srgbClr val="404040"/>
                </a:solidFill>
                <a:latin typeface="Calibri"/>
                <a:ea typeface="Calibri"/>
                <a:cs typeface="Calibri"/>
                <a:sym typeface="Calibri"/>
              </a:rPr>
              <a:t>rischio</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866" name="Google Shape;866;p45"/>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867" name="Google Shape;867;p45" descr="C:\Users\ANTONELLA\Desktop\Portfolio Management Icons - Download Free Vector Icons _ Noun Project_files\2343572-200.png"/>
          <p:cNvPicPr preferRelativeResize="0"/>
          <p:nvPr/>
        </p:nvPicPr>
        <p:blipFill rotWithShape="1">
          <a:blip r:embed="rId6">
            <a:alphaModFix/>
          </a:blip>
          <a:srcRect/>
          <a:stretch/>
        </p:blipFill>
        <p:spPr>
          <a:xfrm>
            <a:off x="7927824" y="1556535"/>
            <a:ext cx="3960000" cy="3960000"/>
          </a:xfrm>
          <a:prstGeom prst="rect">
            <a:avLst/>
          </a:prstGeom>
          <a:noFill/>
          <a:ln>
            <a:noFill/>
          </a:ln>
        </p:spPr>
      </p:pic>
      <p:sp>
        <p:nvSpPr>
          <p:cNvPr id="868" name="Google Shape;868;p45"/>
          <p:cNvSpPr/>
          <p:nvPr/>
        </p:nvSpPr>
        <p:spPr>
          <a:xfrm>
            <a:off x="9309716" y="5347010"/>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869" name="Google Shape;869;p45"/>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870" name="Google Shape;870;p45"/>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871" name="Google Shape;871;p45"/>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3.4 Gestione del portafoglio</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76"/>
        <p:cNvGrpSpPr/>
        <p:nvPr/>
      </p:nvGrpSpPr>
      <p:grpSpPr>
        <a:xfrm>
          <a:off x="0" y="0"/>
          <a:ext cx="0" cy="0"/>
          <a:chOff x="0" y="0"/>
          <a:chExt cx="0" cy="0"/>
        </a:xfrm>
      </p:grpSpPr>
      <p:pic>
        <p:nvPicPr>
          <p:cNvPr id="877" name="Google Shape;877;p4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78" name="Google Shape;878;p4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79" name="Google Shape;879;p4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80" name="Google Shape;880;p46"/>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81" name="Google Shape;881;p4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883" name="Google Shape;883;p46"/>
          <p:cNvSpPr/>
          <p:nvPr/>
        </p:nvSpPr>
        <p:spPr>
          <a:xfrm>
            <a:off x="392401" y="1662928"/>
            <a:ext cx="6682207" cy="452431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Il trading online è l'atto di </a:t>
            </a:r>
            <a:r>
              <a:rPr lang="en-US" sz="2400" b="1">
                <a:solidFill>
                  <a:srgbClr val="404040"/>
                </a:solidFill>
                <a:latin typeface="Calibri"/>
                <a:ea typeface="Calibri"/>
                <a:cs typeface="Calibri"/>
                <a:sym typeface="Calibri"/>
              </a:rPr>
              <a:t>acquistare</a:t>
            </a:r>
            <a:r>
              <a:rPr lang="en-US" sz="2400">
                <a:solidFill>
                  <a:srgbClr val="404040"/>
                </a:solidFill>
                <a:latin typeface="Calibri"/>
                <a:ea typeface="Calibri"/>
                <a:cs typeface="Calibri"/>
                <a:sym typeface="Calibri"/>
              </a:rPr>
              <a:t> e </a:t>
            </a:r>
            <a:r>
              <a:rPr lang="en-US" sz="2400" b="1">
                <a:solidFill>
                  <a:srgbClr val="404040"/>
                </a:solidFill>
                <a:latin typeface="Calibri"/>
                <a:ea typeface="Calibri"/>
                <a:cs typeface="Calibri"/>
                <a:sym typeface="Calibri"/>
              </a:rPr>
              <a:t>vendere prodotti finanziari</a:t>
            </a:r>
            <a:r>
              <a:rPr lang="en-US" sz="2400">
                <a:solidFill>
                  <a:srgbClr val="404040"/>
                </a:solidFill>
                <a:latin typeface="Calibri"/>
                <a:ea typeface="Calibri"/>
                <a:cs typeface="Calibri"/>
                <a:sym typeface="Calibri"/>
              </a:rPr>
              <a:t> (azioni, obbligazioni, certificati ecc.) su Internet.</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br>
              <a:rPr lang="en-US" sz="1800">
                <a:solidFill>
                  <a:schemeClr val="dk1"/>
                </a:solidFill>
                <a:latin typeface="Calibri"/>
                <a:ea typeface="Calibri"/>
                <a:cs typeface="Calibri"/>
                <a:sym typeface="Calibri"/>
              </a:rPr>
            </a:br>
            <a:r>
              <a:rPr lang="en-US" sz="2400">
                <a:solidFill>
                  <a:srgbClr val="404040"/>
                </a:solidFill>
                <a:latin typeface="Calibri"/>
                <a:ea typeface="Calibri"/>
                <a:cs typeface="Calibri"/>
                <a:sym typeface="Calibri"/>
              </a:rPr>
              <a:t>Per esempio, il trading online di azioni significa che hai una </a:t>
            </a:r>
            <a:r>
              <a:rPr lang="en-US" sz="2400" b="1">
                <a:solidFill>
                  <a:srgbClr val="404040"/>
                </a:solidFill>
                <a:latin typeface="Calibri"/>
                <a:ea typeface="Calibri"/>
                <a:cs typeface="Calibri"/>
                <a:sym typeface="Calibri"/>
              </a:rPr>
              <a:t>piattaforma online</a:t>
            </a:r>
            <a:r>
              <a:rPr lang="en-US" sz="2400">
                <a:solidFill>
                  <a:srgbClr val="404040"/>
                </a:solidFill>
                <a:latin typeface="Calibri"/>
                <a:ea typeface="Calibri"/>
                <a:cs typeface="Calibri"/>
                <a:sym typeface="Calibri"/>
              </a:rPr>
              <a:t> dove puoi c</a:t>
            </a:r>
            <a:r>
              <a:rPr lang="en-US" sz="2400" b="1">
                <a:solidFill>
                  <a:srgbClr val="404040"/>
                </a:solidFill>
                <a:latin typeface="Calibri"/>
                <a:ea typeface="Calibri"/>
                <a:cs typeface="Calibri"/>
                <a:sym typeface="Calibri"/>
              </a:rPr>
              <a:t>omprare o vendere azioni.</a:t>
            </a:r>
            <a:r>
              <a:rPr lang="en-US" sz="2400">
                <a:solidFill>
                  <a:srgbClr val="404040"/>
                </a:solidFill>
                <a:latin typeface="Calibri"/>
                <a:ea typeface="Calibri"/>
                <a:cs typeface="Calibri"/>
                <a:sym typeface="Calibri"/>
              </a:rPr>
              <a:t> Si comprano e si vendono i titoli online attraverso un </a:t>
            </a:r>
            <a:r>
              <a:rPr lang="en-US" sz="2400" b="1">
                <a:solidFill>
                  <a:srgbClr val="404040"/>
                </a:solidFill>
                <a:latin typeface="Calibri"/>
                <a:ea typeface="Calibri"/>
                <a:cs typeface="Calibri"/>
                <a:sym typeface="Calibri"/>
              </a:rPr>
              <a:t>Broker</a:t>
            </a:r>
            <a:r>
              <a:rPr lang="en-US" sz="2400">
                <a:solidFill>
                  <a:srgbClr val="404040"/>
                </a:solidFill>
                <a:latin typeface="Calibri"/>
                <a:ea typeface="Calibri"/>
                <a:cs typeface="Calibri"/>
                <a:sym typeface="Calibri"/>
              </a:rPr>
              <a:t> e anche il </a:t>
            </a:r>
            <a:r>
              <a:rPr lang="en-US" sz="2400" b="1">
                <a:solidFill>
                  <a:srgbClr val="404040"/>
                </a:solidFill>
                <a:latin typeface="Calibri"/>
                <a:ea typeface="Calibri"/>
                <a:cs typeface="Calibri"/>
                <a:sym typeface="Calibri"/>
              </a:rPr>
              <a:t>fondo</a:t>
            </a:r>
            <a:r>
              <a:rPr lang="en-US" sz="2400">
                <a:solidFill>
                  <a:srgbClr val="404040"/>
                </a:solidFill>
                <a:latin typeface="Calibri"/>
                <a:ea typeface="Calibri"/>
                <a:cs typeface="Calibri"/>
                <a:sym typeface="Calibri"/>
              </a:rPr>
              <a:t> viene trasferito online. </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Puoi </a:t>
            </a:r>
            <a:r>
              <a:rPr lang="en-US" sz="2400" b="1">
                <a:solidFill>
                  <a:srgbClr val="404040"/>
                </a:solidFill>
                <a:latin typeface="Calibri"/>
                <a:ea typeface="Calibri"/>
                <a:cs typeface="Calibri"/>
                <a:sym typeface="Calibri"/>
              </a:rPr>
              <a:t>monitorare</a:t>
            </a:r>
            <a:r>
              <a:rPr lang="en-US" sz="2400">
                <a:solidFill>
                  <a:srgbClr val="404040"/>
                </a:solidFill>
                <a:latin typeface="Calibri"/>
                <a:ea typeface="Calibri"/>
                <a:cs typeface="Calibri"/>
                <a:sym typeface="Calibri"/>
              </a:rPr>
              <a:t> e </a:t>
            </a:r>
            <a:r>
              <a:rPr lang="en-US" sz="2400" b="1">
                <a:solidFill>
                  <a:srgbClr val="404040"/>
                </a:solidFill>
                <a:latin typeface="Calibri"/>
                <a:ea typeface="Calibri"/>
                <a:cs typeface="Calibri"/>
                <a:sym typeface="Calibri"/>
              </a:rPr>
              <a:t>piazzare</a:t>
            </a:r>
            <a:r>
              <a:rPr lang="en-US" sz="2400">
                <a:solidFill>
                  <a:srgbClr val="404040"/>
                </a:solidFill>
                <a:latin typeface="Calibri"/>
                <a:ea typeface="Calibri"/>
                <a:cs typeface="Calibri"/>
                <a:sym typeface="Calibri"/>
              </a:rPr>
              <a:t> le tue offerte e scambiare azioni</a:t>
            </a:r>
            <a:r>
              <a:rPr lang="en-US" sz="2400" b="1">
                <a:solidFill>
                  <a:srgbClr val="404040"/>
                </a:solidFill>
                <a:latin typeface="Calibri"/>
                <a:ea typeface="Calibri"/>
                <a:cs typeface="Calibri"/>
                <a:sym typeface="Calibri"/>
              </a:rPr>
              <a:t> in qualsiasi momento.</a:t>
            </a:r>
            <a:endParaRPr sz="240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rgbClr val="3F3F3F"/>
              </a:solidFill>
              <a:latin typeface="Calibri"/>
              <a:ea typeface="Calibri"/>
              <a:cs typeface="Calibri"/>
              <a:sym typeface="Calibri"/>
            </a:endParaRPr>
          </a:p>
        </p:txBody>
      </p:sp>
      <p:pic>
        <p:nvPicPr>
          <p:cNvPr id="884" name="Google Shape;884;p46" descr="person, holds, turned, black, samsung galaxy tab, trading, analysis, forex, chart, charts"/>
          <p:cNvPicPr preferRelativeResize="0"/>
          <p:nvPr/>
        </p:nvPicPr>
        <p:blipFill rotWithShape="1">
          <a:blip r:embed="rId5">
            <a:alphaModFix/>
          </a:blip>
          <a:srcRect/>
          <a:stretch/>
        </p:blipFill>
        <p:spPr>
          <a:xfrm>
            <a:off x="7535473" y="2151761"/>
            <a:ext cx="4226126" cy="2818966"/>
          </a:xfrm>
          <a:prstGeom prst="rect">
            <a:avLst/>
          </a:prstGeom>
          <a:noFill/>
          <a:ln>
            <a:noFill/>
          </a:ln>
        </p:spPr>
      </p:pic>
      <p:sp>
        <p:nvSpPr>
          <p:cNvPr id="885" name="Google Shape;885;p46"/>
          <p:cNvSpPr/>
          <p:nvPr/>
        </p:nvSpPr>
        <p:spPr>
          <a:xfrm>
            <a:off x="10070717" y="4996164"/>
            <a:ext cx="1740285"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www.pxfuel.com</a:t>
            </a:r>
            <a:endParaRPr sz="900" dirty="0"/>
          </a:p>
        </p:txBody>
      </p:sp>
      <p:pic>
        <p:nvPicPr>
          <p:cNvPr id="886" name="Google Shape;886;p46"/>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887" name="Google Shape;887;p46"/>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888" name="Google Shape;888;p46"/>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4000" b="1">
              <a:solidFill>
                <a:srgbClr val="3F3F3F"/>
              </a:solidFill>
            </a:endParaRPr>
          </a:p>
        </p:txBody>
      </p:sp>
      <p:sp>
        <p:nvSpPr>
          <p:cNvPr id="889" name="Google Shape;889;p46"/>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3.5 Servizi di trading online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894"/>
        <p:cNvGrpSpPr/>
        <p:nvPr/>
      </p:nvGrpSpPr>
      <p:grpSpPr>
        <a:xfrm>
          <a:off x="0" y="0"/>
          <a:ext cx="0" cy="0"/>
          <a:chOff x="0" y="0"/>
          <a:chExt cx="0" cy="0"/>
        </a:xfrm>
      </p:grpSpPr>
      <p:pic>
        <p:nvPicPr>
          <p:cNvPr id="895" name="Google Shape;895;p47"/>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896" name="Google Shape;896;p47"/>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897" name="Google Shape;897;p47"/>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898" name="Google Shape;898;p47"/>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899" name="Google Shape;899;p47"/>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901" name="Google Shape;901;p47"/>
          <p:cNvSpPr/>
          <p:nvPr/>
        </p:nvSpPr>
        <p:spPr>
          <a:xfrm>
            <a:off x="392401" y="1746457"/>
            <a:ext cx="5825520" cy="378561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broker online è un </a:t>
            </a:r>
            <a:r>
              <a:rPr lang="en-US" sz="2400" b="1" dirty="0" err="1">
                <a:solidFill>
                  <a:srgbClr val="404040"/>
                </a:solidFill>
                <a:latin typeface="Calibri"/>
                <a:ea typeface="Calibri"/>
                <a:cs typeface="Calibri"/>
                <a:sym typeface="Calibri"/>
              </a:rPr>
              <a:t>intermediario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a:t>
            </a:r>
            <a:r>
              <a:rPr lang="en-US" sz="2400" dirty="0">
                <a:solidFill>
                  <a:srgbClr val="404040"/>
                </a:solidFill>
                <a:latin typeface="Calibri"/>
                <a:ea typeface="Calibri"/>
                <a:cs typeface="Calibri"/>
                <a:sym typeface="Calibri"/>
              </a:rPr>
              <a:t> un </a:t>
            </a:r>
            <a:r>
              <a:rPr lang="en-US" sz="2400" dirty="0" err="1">
                <a:solidFill>
                  <a:srgbClr val="404040"/>
                </a:solidFill>
                <a:latin typeface="Calibri"/>
                <a:ea typeface="Calibri"/>
                <a:cs typeface="Calibri"/>
                <a:sym typeface="Calibri"/>
              </a:rPr>
              <a:t>compratore</a:t>
            </a:r>
            <a:r>
              <a:rPr lang="en-US" sz="2400" dirty="0">
                <a:solidFill>
                  <a:srgbClr val="404040"/>
                </a:solidFill>
                <a:latin typeface="Calibri"/>
                <a:ea typeface="Calibri"/>
                <a:cs typeface="Calibri"/>
                <a:sym typeface="Calibri"/>
              </a:rPr>
              <a:t> e un </a:t>
            </a:r>
            <a:r>
              <a:rPr lang="en-US" sz="2400" dirty="0" err="1">
                <a:solidFill>
                  <a:srgbClr val="404040"/>
                </a:solidFill>
                <a:latin typeface="Calibri"/>
                <a:ea typeface="Calibri"/>
                <a:cs typeface="Calibri"/>
                <a:sym typeface="Calibri"/>
              </a:rPr>
              <a:t>venditore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uno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strumento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Facilitano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l'acquisto</a:t>
            </a:r>
            <a:r>
              <a:rPr lang="en-US" sz="2400" dirty="0">
                <a:solidFill>
                  <a:srgbClr val="404040"/>
                </a:solidFill>
                <a:latin typeface="Calibri"/>
                <a:ea typeface="Calibri"/>
                <a:cs typeface="Calibri"/>
                <a:sym typeface="Calibri"/>
              </a:rPr>
              <a:t>/</a:t>
            </a:r>
            <a:r>
              <a:rPr lang="en-US" sz="2400" dirty="0" err="1">
                <a:solidFill>
                  <a:srgbClr val="404040"/>
                </a:solidFill>
                <a:latin typeface="Calibri"/>
                <a:ea typeface="Calibri"/>
                <a:cs typeface="Calibri"/>
                <a:sym typeface="Calibri"/>
              </a:rPr>
              <a:t>vendita</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cambio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tassa</a:t>
            </a:r>
            <a:r>
              <a:rPr lang="en-US" sz="2400" dirty="0">
                <a:solidFill>
                  <a:srgbClr val="404040"/>
                </a:solidFill>
                <a:latin typeface="Calibri"/>
                <a:ea typeface="Calibri"/>
                <a:cs typeface="Calibri"/>
                <a:sym typeface="Calibri"/>
              </a:rPr>
              <a:t> o di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commissione</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Con </a:t>
            </a:r>
            <a:r>
              <a:rPr lang="en-US" sz="2400" dirty="0" err="1">
                <a:solidFill>
                  <a:srgbClr val="404040"/>
                </a:solidFill>
                <a:latin typeface="Calibri"/>
                <a:ea typeface="Calibri"/>
                <a:cs typeface="Calibri"/>
                <a:sym typeface="Calibri"/>
              </a:rPr>
              <a:t>il</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progresso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della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tecnologia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commercianti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gli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investitori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stesso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modo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effettuare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transazioni</a:t>
            </a:r>
            <a:r>
              <a:rPr lang="en-US" sz="2400" dirty="0">
                <a:solidFill>
                  <a:srgbClr val="404040"/>
                </a:solidFill>
                <a:latin typeface="Calibri"/>
                <a:ea typeface="Calibri"/>
                <a:cs typeface="Calibri"/>
                <a:sym typeface="Calibri"/>
              </a:rPr>
              <a:t> online grazie </a:t>
            </a:r>
            <a:r>
              <a:rPr lang="en-US" sz="2400" dirty="0" err="1">
                <a:solidFill>
                  <a:srgbClr val="404040"/>
                </a:solidFill>
                <a:latin typeface="Calibri"/>
                <a:ea typeface="Calibri"/>
                <a:cs typeface="Calibri"/>
                <a:sym typeface="Calibri"/>
              </a:rPr>
              <a:t>ai</a:t>
            </a:r>
            <a:r>
              <a:rPr lang="en-US" sz="2400" dirty="0">
                <a:solidFill>
                  <a:srgbClr val="404040"/>
                </a:solidFill>
                <a:latin typeface="Calibri"/>
                <a:ea typeface="Calibri"/>
                <a:cs typeface="Calibri"/>
                <a:sym typeface="Calibri"/>
              </a:rPr>
              <a:t> broker </a:t>
            </a:r>
            <a:r>
              <a:rPr lang="en-US" sz="2400" b="1" dirty="0">
                <a:solidFill>
                  <a:srgbClr val="404040"/>
                </a:solidFill>
                <a:latin typeface="Calibri"/>
                <a:ea typeface="Calibri"/>
                <a:cs typeface="Calibri"/>
                <a:sym typeface="Calibri"/>
              </a:rPr>
              <a:t>online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902" name="Google Shape;902;p47" descr="Financial, control, work, official, form - free image from needpix.com"/>
          <p:cNvPicPr preferRelativeResize="0"/>
          <p:nvPr/>
        </p:nvPicPr>
        <p:blipFill rotWithShape="1">
          <a:blip r:embed="rId5">
            <a:alphaModFix/>
          </a:blip>
          <a:srcRect/>
          <a:stretch/>
        </p:blipFill>
        <p:spPr>
          <a:xfrm>
            <a:off x="6341943" y="1823494"/>
            <a:ext cx="5228712" cy="3566145"/>
          </a:xfrm>
          <a:prstGeom prst="rect">
            <a:avLst/>
          </a:prstGeom>
          <a:noFill/>
          <a:ln>
            <a:noFill/>
          </a:ln>
        </p:spPr>
      </p:pic>
      <p:sp>
        <p:nvSpPr>
          <p:cNvPr id="903" name="Google Shape;903;p47"/>
          <p:cNvSpPr/>
          <p:nvPr/>
        </p:nvSpPr>
        <p:spPr>
          <a:xfrm>
            <a:off x="10060562" y="5389639"/>
            <a:ext cx="1510093"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www.pixi.org</a:t>
            </a:r>
            <a:endParaRPr sz="900" dirty="0"/>
          </a:p>
        </p:txBody>
      </p:sp>
      <p:pic>
        <p:nvPicPr>
          <p:cNvPr id="904" name="Google Shape;904;p47"/>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905" name="Google Shape;905;p47"/>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906" name="Google Shape;906;p47"/>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4000" b="1">
              <a:solidFill>
                <a:srgbClr val="3F3F3F"/>
              </a:solidFill>
            </a:endParaRPr>
          </a:p>
        </p:txBody>
      </p:sp>
      <p:sp>
        <p:nvSpPr>
          <p:cNvPr id="907" name="Google Shape;907;p47"/>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3.6 Broker online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912"/>
        <p:cNvGrpSpPr/>
        <p:nvPr/>
      </p:nvGrpSpPr>
      <p:grpSpPr>
        <a:xfrm>
          <a:off x="0" y="0"/>
          <a:ext cx="0" cy="0"/>
          <a:chOff x="0" y="0"/>
          <a:chExt cx="0" cy="0"/>
        </a:xfrm>
      </p:grpSpPr>
      <p:pic>
        <p:nvPicPr>
          <p:cNvPr id="913" name="Google Shape;913;p48"/>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914" name="Google Shape;914;p48"/>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915" name="Google Shape;915;p48"/>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916" name="Google Shape;916;p48"/>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917" name="Google Shape;917;p48"/>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919" name="Google Shape;919;p48"/>
          <p:cNvSpPr/>
          <p:nvPr/>
        </p:nvSpPr>
        <p:spPr>
          <a:xfrm>
            <a:off x="392401" y="1701406"/>
            <a:ext cx="7172637" cy="156966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b="1" dirty="0" err="1">
                <a:solidFill>
                  <a:srgbClr val="404040"/>
                </a:solidFill>
                <a:latin typeface="Calibri"/>
                <a:ea typeface="Calibri"/>
                <a:cs typeface="Calibri"/>
                <a:sym typeface="Calibri"/>
              </a:rPr>
              <a:t>principali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servizi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digitali</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risparmio</a:t>
            </a:r>
            <a:r>
              <a:rPr lang="en-US" sz="2400" b="1" dirty="0">
                <a:solidFill>
                  <a:srgbClr val="404040"/>
                </a:solidFill>
                <a:latin typeface="Calibri"/>
                <a:ea typeface="Calibri"/>
                <a:cs typeface="Calibri"/>
                <a:sym typeface="Calibri"/>
              </a:rPr>
              <a:t> e </a:t>
            </a:r>
            <a:r>
              <a:rPr lang="en-US" sz="2400" b="1" dirty="0" err="1">
                <a:solidFill>
                  <a:srgbClr val="404040"/>
                </a:solidFill>
                <a:latin typeface="Calibri"/>
                <a:ea typeface="Calibri"/>
                <a:cs typeface="Calibri"/>
                <a:sym typeface="Calibri"/>
              </a:rPr>
              <a:t>investimento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accessibili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attraverso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piattaforme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bancarie</a:t>
            </a:r>
            <a:r>
              <a:rPr lang="en-US" sz="2400" b="1" dirty="0">
                <a:solidFill>
                  <a:srgbClr val="404040"/>
                </a:solidFill>
                <a:latin typeface="Calibri"/>
                <a:ea typeface="Calibri"/>
                <a:cs typeface="Calibri"/>
                <a:sym typeface="Calibri"/>
              </a:rPr>
              <a:t> online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digitalizzano</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operazioni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bancarie</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facilitano</a:t>
            </a:r>
            <a:r>
              <a:rPr lang="en-US" sz="2400" dirty="0">
                <a:solidFill>
                  <a:srgbClr val="404040"/>
                </a:solidFill>
                <a:latin typeface="Calibri"/>
                <a:ea typeface="Calibri"/>
                <a:cs typeface="Calibri"/>
                <a:sym typeface="Calibri"/>
              </a:rPr>
              <a:t> le </a:t>
            </a:r>
            <a:r>
              <a:rPr lang="en-US" sz="2400" dirty="0" err="1">
                <a:solidFill>
                  <a:srgbClr val="404040"/>
                </a:solidFill>
                <a:latin typeface="Calibri"/>
                <a:ea typeface="Calibri"/>
                <a:cs typeface="Calibri"/>
                <a:sym typeface="Calibri"/>
              </a:rPr>
              <a:t>interazioni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con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clienti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920" name="Google Shape;920;p48"/>
          <p:cNvSpPr/>
          <p:nvPr/>
        </p:nvSpPr>
        <p:spPr>
          <a:xfrm>
            <a:off x="392401" y="3380192"/>
            <a:ext cx="7172637" cy="230832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Anche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fiduciosi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possono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essere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aiutati</a:t>
            </a:r>
            <a:r>
              <a:rPr lang="en-US" sz="2400" dirty="0">
                <a:solidFill>
                  <a:srgbClr val="404040"/>
                </a:solidFill>
                <a:latin typeface="Calibri"/>
                <a:ea typeface="Calibri"/>
                <a:cs typeface="Calibri"/>
                <a:sym typeface="Calibri"/>
              </a:rPr>
              <a:t> con </a:t>
            </a:r>
            <a:r>
              <a:rPr lang="en-US" sz="2400" dirty="0" err="1">
                <a:solidFill>
                  <a:srgbClr val="404040"/>
                </a:solidFill>
                <a:latin typeface="Calibri"/>
                <a:ea typeface="Calibri"/>
                <a:cs typeface="Calibri"/>
                <a:sym typeface="Calibri"/>
              </a:rPr>
              <a:t>consigli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guidati</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scegliere</a:t>
            </a:r>
            <a:r>
              <a:rPr lang="en-US" sz="2400" dirty="0">
                <a:solidFill>
                  <a:srgbClr val="404040"/>
                </a:solidFill>
                <a:latin typeface="Calibri"/>
                <a:ea typeface="Calibri"/>
                <a:cs typeface="Calibri"/>
                <a:sym typeface="Calibri"/>
              </a:rPr>
              <a:t> in mezzo a </a:t>
            </a:r>
            <a:r>
              <a:rPr lang="en-US" sz="2400" dirty="0" err="1">
                <a:solidFill>
                  <a:srgbClr val="404040"/>
                </a:solidFill>
                <a:latin typeface="Calibri"/>
                <a:ea typeface="Calibri"/>
                <a:cs typeface="Calibri"/>
                <a:sym typeface="Calibri"/>
              </a:rPr>
              <a:t>tanti</a:t>
            </a:r>
            <a:r>
              <a:rPr lang="en-US" sz="2400" dirty="0">
                <a:solidFill>
                  <a:srgbClr val="404040"/>
                </a:solidFill>
                <a:latin typeface="Calibri"/>
                <a:ea typeface="Calibri"/>
                <a:cs typeface="Calibri"/>
                <a:sym typeface="Calibri"/>
              </a:rPr>
              <a:t> tipi di </a:t>
            </a:r>
            <a:r>
              <a:rPr lang="en-US" sz="2400" dirty="0" err="1">
                <a:solidFill>
                  <a:srgbClr val="404040"/>
                </a:solidFill>
                <a:latin typeface="Calibri"/>
                <a:ea typeface="Calibri"/>
                <a:cs typeface="Calibri"/>
                <a:sym typeface="Calibri"/>
              </a:rPr>
              <a:t>investimenti</a:t>
            </a:r>
            <a:r>
              <a:rPr lang="en-US" sz="2400" dirty="0">
                <a:solidFill>
                  <a:srgbClr val="404040"/>
                </a:solidFill>
                <a:latin typeface="Calibri"/>
                <a:ea typeface="Calibri"/>
                <a:cs typeface="Calibri"/>
                <a:sym typeface="Calibri"/>
              </a:rPr>
              <a:t>. Se vi </a:t>
            </a:r>
            <a:r>
              <a:rPr lang="en-US" sz="2400" dirty="0" err="1">
                <a:solidFill>
                  <a:srgbClr val="404040"/>
                </a:solidFill>
                <a:latin typeface="Calibri"/>
                <a:ea typeface="Calibri"/>
                <a:cs typeface="Calibri"/>
                <a:sym typeface="Calibri"/>
              </a:rPr>
              <a:t>sentite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davvero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insicuri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allora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scegliete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consulente</a:t>
            </a:r>
            <a:r>
              <a:rPr lang="en-US" sz="2400" b="1" dirty="0">
                <a:solidFill>
                  <a:srgbClr val="404040"/>
                </a:solidFill>
                <a:latin typeface="Calibri"/>
                <a:ea typeface="Calibri"/>
                <a:cs typeface="Calibri"/>
                <a:sym typeface="Calibri"/>
              </a:rPr>
              <a:t> robot</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farà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tutto</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voi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anche</a:t>
            </a:r>
            <a:r>
              <a:rPr lang="en-US" sz="2400" dirty="0">
                <a:solidFill>
                  <a:srgbClr val="404040"/>
                </a:solidFill>
                <a:latin typeface="Calibri"/>
                <a:ea typeface="Calibri"/>
                <a:cs typeface="Calibri"/>
                <a:sym typeface="Calibri"/>
              </a:rPr>
              <a:t> se </a:t>
            </a:r>
            <a:r>
              <a:rPr lang="en-US" sz="2400" dirty="0" err="1">
                <a:solidFill>
                  <a:srgbClr val="404040"/>
                </a:solidFill>
                <a:latin typeface="Calibri"/>
                <a:ea typeface="Calibri"/>
                <a:cs typeface="Calibri"/>
                <a:sym typeface="Calibri"/>
              </a:rPr>
              <a:t>questi</a:t>
            </a:r>
            <a:r>
              <a:rPr lang="en-US" sz="2400" dirty="0">
                <a:solidFill>
                  <a:srgbClr val="404040"/>
                </a:solidFill>
                <a:latin typeface="Calibri"/>
                <a:ea typeface="Calibri"/>
                <a:cs typeface="Calibri"/>
                <a:sym typeface="Calibri"/>
              </a:rPr>
              <a:t> tipi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genere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marchi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affermati</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921" name="Google Shape;921;p48" descr="Robo Consulente, Investimenti, Fintech"/>
          <p:cNvPicPr preferRelativeResize="0"/>
          <p:nvPr/>
        </p:nvPicPr>
        <p:blipFill rotWithShape="1">
          <a:blip r:embed="rId5">
            <a:alphaModFix/>
          </a:blip>
          <a:srcRect r="39725"/>
          <a:stretch/>
        </p:blipFill>
        <p:spPr>
          <a:xfrm>
            <a:off x="8046718" y="1643202"/>
            <a:ext cx="3635227" cy="3847201"/>
          </a:xfrm>
          <a:prstGeom prst="rect">
            <a:avLst/>
          </a:prstGeom>
          <a:noFill/>
          <a:ln>
            <a:noFill/>
          </a:ln>
        </p:spPr>
      </p:pic>
      <p:sp>
        <p:nvSpPr>
          <p:cNvPr id="922" name="Google Shape;922;p48"/>
          <p:cNvSpPr txBox="1"/>
          <p:nvPr/>
        </p:nvSpPr>
        <p:spPr>
          <a:xfrm>
            <a:off x="9864331" y="5484133"/>
            <a:ext cx="1848208"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923" name="Google Shape;923;p48"/>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924" name="Google Shape;924;p48"/>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925" name="Google Shape;925;p48"/>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926" name="Google Shape;926;p48"/>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rPr>
              <a:t>3.7 </a:t>
            </a:r>
            <a:r>
              <a:rPr lang="en-US" sz="2400" b="1" dirty="0" err="1">
                <a:solidFill>
                  <a:srgbClr val="404040"/>
                </a:solidFill>
              </a:rPr>
              <a:t>Cos'è</a:t>
            </a:r>
            <a:r>
              <a:rPr lang="en-US" sz="2400" b="1" dirty="0">
                <a:solidFill>
                  <a:srgbClr val="404040"/>
                </a:solidFill>
              </a:rPr>
              <a:t> un </a:t>
            </a:r>
            <a:r>
              <a:rPr lang="en-US" sz="2400" b="1" dirty="0" err="1">
                <a:solidFill>
                  <a:srgbClr val="404040"/>
                </a:solidFill>
              </a:rPr>
              <a:t>consulente</a:t>
            </a:r>
            <a:r>
              <a:rPr lang="en-US" sz="2400" b="1" dirty="0">
                <a:solidFill>
                  <a:srgbClr val="404040"/>
                </a:solidFill>
              </a:rPr>
              <a:t> robot?</a:t>
            </a:r>
            <a:endParaRPr sz="2400" dirty="0">
              <a:solidFill>
                <a:schemeClr val="dk1"/>
              </a:solidFill>
            </a:endParaRPr>
          </a:p>
          <a:p>
            <a:pPr marL="0" marR="0" lvl="0" indent="0" algn="just" rtl="0">
              <a:spcBef>
                <a:spcPts val="0"/>
              </a:spcBef>
              <a:spcAft>
                <a:spcPts val="0"/>
              </a:spcAft>
              <a:buNone/>
            </a:pPr>
            <a:endParaRPr sz="2400" b="1" dirty="0">
              <a:solidFill>
                <a:srgbClr val="3F3F3F"/>
              </a:solidFill>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931"/>
        <p:cNvGrpSpPr/>
        <p:nvPr/>
      </p:nvGrpSpPr>
      <p:grpSpPr>
        <a:xfrm>
          <a:off x="0" y="0"/>
          <a:ext cx="0" cy="0"/>
          <a:chOff x="0" y="0"/>
          <a:chExt cx="0" cy="0"/>
        </a:xfrm>
      </p:grpSpPr>
      <p:pic>
        <p:nvPicPr>
          <p:cNvPr id="932" name="Google Shape;932;p49"/>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933" name="Google Shape;933;p49"/>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934" name="Google Shape;934;p49"/>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935" name="Google Shape;935;p49"/>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936" name="Google Shape;936;p49"/>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938" name="Google Shape;938;p49"/>
          <p:cNvSpPr/>
          <p:nvPr/>
        </p:nvSpPr>
        <p:spPr>
          <a:xfrm>
            <a:off x="2872936" y="3990946"/>
            <a:ext cx="681999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3F3F3F"/>
                </a:solidFill>
                <a:latin typeface="Arial"/>
                <a:ea typeface="Arial"/>
                <a:cs typeface="Arial"/>
                <a:sym typeface="Arial"/>
              </a:rPr>
              <a:t>Mifid2:  Markets in financial instruments directive</a:t>
            </a:r>
            <a:endParaRPr sz="2200">
              <a:solidFill>
                <a:srgbClr val="3F3F3F"/>
              </a:solidFill>
              <a:latin typeface="Arial"/>
              <a:ea typeface="Arial"/>
              <a:cs typeface="Arial"/>
              <a:sym typeface="Arial"/>
            </a:endParaRPr>
          </a:p>
          <a:p>
            <a:pPr marL="0" marR="0" lvl="0" indent="0" algn="l" rtl="0">
              <a:spcBef>
                <a:spcPts val="0"/>
              </a:spcBef>
              <a:spcAft>
                <a:spcPts val="0"/>
              </a:spcAft>
              <a:buNone/>
            </a:pPr>
            <a:r>
              <a:rPr lang="en-US" sz="22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https://www.youtube.com/watch?v=MsEKku1ndsA</a:t>
            </a:r>
            <a:endParaRPr sz="2200">
              <a:solidFill>
                <a:schemeClr val="dk1"/>
              </a:solidFill>
              <a:latin typeface="Arial"/>
              <a:ea typeface="Arial"/>
              <a:cs typeface="Arial"/>
              <a:sym typeface="Arial"/>
            </a:endParaRPr>
          </a:p>
        </p:txBody>
      </p:sp>
      <p:sp>
        <p:nvSpPr>
          <p:cNvPr id="939" name="Google Shape;939;p49"/>
          <p:cNvSpPr/>
          <p:nvPr/>
        </p:nvSpPr>
        <p:spPr>
          <a:xfrm>
            <a:off x="2003461" y="2174868"/>
            <a:ext cx="7767263" cy="12003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595959"/>
                </a:solidFill>
                <a:latin typeface="Calibri"/>
                <a:ea typeface="Calibri"/>
                <a:cs typeface="Calibri"/>
                <a:sym typeface="Calibri"/>
              </a:rPr>
              <a:t>Guardiamo insieme questo video e vediamo come sono regolati questi servizi in </a:t>
            </a:r>
            <a:r>
              <a:rPr lang="en-US" sz="2400" b="1">
                <a:solidFill>
                  <a:srgbClr val="C9211E"/>
                </a:solidFill>
                <a:latin typeface="Calibri"/>
                <a:ea typeface="Calibri"/>
                <a:cs typeface="Calibri"/>
                <a:sym typeface="Calibri"/>
              </a:rPr>
              <a:t>Italia</a:t>
            </a:r>
            <a:r>
              <a:rPr lang="en-US" sz="2400" b="1">
                <a:solidFill>
                  <a:srgbClr val="595959"/>
                </a:solidFill>
                <a:latin typeface="Calibri"/>
                <a:ea typeface="Calibri"/>
                <a:cs typeface="Calibri"/>
                <a:sym typeface="Calibri"/>
              </a:rPr>
              <a:t> e colleghiamo quello che abbiamo imparato finora con il sistema bancario attuale nel nostro paese. </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595959"/>
              </a:solidFill>
              <a:latin typeface="Calibri"/>
              <a:ea typeface="Calibri"/>
              <a:cs typeface="Calibri"/>
              <a:sym typeface="Calibri"/>
            </a:endParaRPr>
          </a:p>
        </p:txBody>
      </p:sp>
      <p:pic>
        <p:nvPicPr>
          <p:cNvPr id="940" name="Google Shape;940;p49"/>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941" name="Google Shape;941;p49"/>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942" name="Google Shape;942;p49"/>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947"/>
        <p:cNvGrpSpPr/>
        <p:nvPr/>
      </p:nvGrpSpPr>
      <p:grpSpPr>
        <a:xfrm>
          <a:off x="0" y="0"/>
          <a:ext cx="0" cy="0"/>
          <a:chOff x="0" y="0"/>
          <a:chExt cx="0" cy="0"/>
        </a:xfrm>
      </p:grpSpPr>
      <p:pic>
        <p:nvPicPr>
          <p:cNvPr id="948" name="Google Shape;948;p5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949" name="Google Shape;949;p5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950" name="Google Shape;950;p5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951" name="Google Shape;951;p50"/>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952" name="Google Shape;952;p5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954" name="Google Shape;954;p50"/>
          <p:cNvSpPr/>
          <p:nvPr/>
        </p:nvSpPr>
        <p:spPr>
          <a:xfrm>
            <a:off x="986718" y="2606665"/>
            <a:ext cx="6819993" cy="178510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1. Cosa significa fare un profilo agli investitori?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2. Cos'è il prospetto Mifid?</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3. Cos'è un profilo di rischio?</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200" b="1">
                <a:solidFill>
                  <a:srgbClr val="404040"/>
                </a:solidFill>
                <a:latin typeface="Calibri"/>
                <a:ea typeface="Calibri"/>
                <a:cs typeface="Calibri"/>
                <a:sym typeface="Calibri"/>
              </a:rPr>
              <a:t>Domande libere dei partecipanti. </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rgbClr val="3F3F3F"/>
              </a:solidFill>
              <a:latin typeface="Calibri"/>
              <a:ea typeface="Calibri"/>
              <a:cs typeface="Calibri"/>
              <a:sym typeface="Calibri"/>
            </a:endParaRPr>
          </a:p>
        </p:txBody>
      </p:sp>
      <p:sp>
        <p:nvSpPr>
          <p:cNvPr id="955" name="Google Shape;955;p50"/>
          <p:cNvSpPr/>
          <p:nvPr/>
        </p:nvSpPr>
        <p:spPr>
          <a:xfrm>
            <a:off x="950400" y="1551600"/>
            <a:ext cx="7491989" cy="83099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4800" b="1">
                <a:solidFill>
                  <a:srgbClr val="404040"/>
                </a:solidFill>
                <a:latin typeface="Calibri"/>
                <a:ea typeface="Calibri"/>
                <a:cs typeface="Calibri"/>
                <a:sym typeface="Calibri"/>
              </a:rPr>
              <a:t>Sessione di Q&amp;A </a:t>
            </a:r>
            <a:endParaRPr sz="4800" b="1">
              <a:solidFill>
                <a:srgbClr val="3F3F3F"/>
              </a:solidFill>
              <a:latin typeface="Calibri"/>
              <a:ea typeface="Calibri"/>
              <a:cs typeface="Calibri"/>
              <a:sym typeface="Calibri"/>
            </a:endParaRPr>
          </a:p>
        </p:txBody>
      </p:sp>
      <p:pic>
        <p:nvPicPr>
          <p:cNvPr id="956" name="Google Shape;956;p50" descr="Q&amp;A Icons - Download Free Vector Icons | Noun Project"/>
          <p:cNvPicPr preferRelativeResize="0"/>
          <p:nvPr/>
        </p:nvPicPr>
        <p:blipFill rotWithShape="1">
          <a:blip r:embed="rId5">
            <a:alphaModFix/>
          </a:blip>
          <a:srcRect/>
          <a:stretch/>
        </p:blipFill>
        <p:spPr>
          <a:xfrm>
            <a:off x="7696800" y="1472400"/>
            <a:ext cx="3533775" cy="3533775"/>
          </a:xfrm>
          <a:prstGeom prst="rect">
            <a:avLst/>
          </a:prstGeom>
          <a:noFill/>
          <a:ln>
            <a:noFill/>
          </a:ln>
        </p:spPr>
      </p:pic>
      <p:pic>
        <p:nvPicPr>
          <p:cNvPr id="957" name="Google Shape;957;p50"/>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958" name="Google Shape;958;p50"/>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959" name="Google Shape;959;p50"/>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48"/>
        <p:cNvGrpSpPr/>
        <p:nvPr/>
      </p:nvGrpSpPr>
      <p:grpSpPr>
        <a:xfrm>
          <a:off x="0" y="0"/>
          <a:ext cx="0" cy="0"/>
          <a:chOff x="0" y="0"/>
          <a:chExt cx="0" cy="0"/>
        </a:xfrm>
      </p:grpSpPr>
      <p:pic>
        <p:nvPicPr>
          <p:cNvPr id="149" name="Google Shape;149;p5"/>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50" name="Google Shape;150;p5"/>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51" name="Google Shape;151;p5"/>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52" name="Google Shape;152;p5"/>
          <p:cNvPicPr preferRelativeResize="0"/>
          <p:nvPr/>
        </p:nvPicPr>
        <p:blipFill rotWithShape="1">
          <a:blip r:embed="rId5">
            <a:alphaModFix/>
          </a:blip>
          <a:srcRect/>
          <a:stretch/>
        </p:blipFill>
        <p:spPr>
          <a:xfrm>
            <a:off x="5989319" y="6390650"/>
            <a:ext cx="45719" cy="467350"/>
          </a:xfrm>
          <a:prstGeom prst="rect">
            <a:avLst/>
          </a:prstGeom>
          <a:noFill/>
          <a:ln>
            <a:noFill/>
          </a:ln>
        </p:spPr>
      </p:pic>
      <p:sp>
        <p:nvSpPr>
          <p:cNvPr id="154" name="Google Shape;154;p5"/>
          <p:cNvSpPr txBox="1">
            <a:spLocks noGrp="1"/>
          </p:cNvSpPr>
          <p:nvPr>
            <p:ph type="body" idx="1"/>
          </p:nvPr>
        </p:nvSpPr>
        <p:spPr>
          <a:xfrm>
            <a:off x="1388397" y="1951343"/>
            <a:ext cx="9885486" cy="3278259"/>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2200" b="1">
                <a:solidFill>
                  <a:srgbClr val="FFC000"/>
                </a:solidFill>
                <a:latin typeface="Calibri"/>
                <a:ea typeface="Calibri"/>
                <a:cs typeface="Calibri"/>
                <a:sym typeface="Calibri"/>
              </a:rPr>
              <a:t>Obiettivi principali </a:t>
            </a:r>
            <a:endParaRPr sz="2200">
              <a:solidFill>
                <a:schemeClr val="dk1"/>
              </a:solidFill>
              <a:latin typeface="Calibri"/>
              <a:ea typeface="Calibri"/>
              <a:cs typeface="Calibri"/>
              <a:sym typeface="Calibri"/>
            </a:endParaRPr>
          </a:p>
          <a:p>
            <a:pPr marL="0" lvl="0" indent="0" algn="l" rtl="0">
              <a:spcBef>
                <a:spcPts val="1400"/>
              </a:spcBef>
              <a:spcAft>
                <a:spcPts val="0"/>
              </a:spcAft>
              <a:buNone/>
            </a:pPr>
            <a:endParaRPr sz="2200">
              <a:solidFill>
                <a:schemeClr val="dk1"/>
              </a:solidFill>
              <a:latin typeface="Calibri"/>
              <a:ea typeface="Calibri"/>
              <a:cs typeface="Calibri"/>
              <a:sym typeface="Calibri"/>
            </a:endParaRPr>
          </a:p>
          <a:p>
            <a:pPr marL="355680" lvl="0" indent="-354959" algn="l" rtl="0">
              <a:spcBef>
                <a:spcPts val="1400"/>
              </a:spcBef>
              <a:spcAft>
                <a:spcPts val="0"/>
              </a:spcAft>
              <a:buClr>
                <a:schemeClr val="accent1"/>
              </a:buClr>
              <a:buSzPts val="2200"/>
              <a:buFont typeface="Calibri"/>
              <a:buChar char="⮚"/>
            </a:pPr>
            <a:r>
              <a:rPr lang="en-US" sz="2200">
                <a:solidFill>
                  <a:srgbClr val="404040"/>
                </a:solidFill>
                <a:latin typeface="Calibri"/>
                <a:ea typeface="Calibri"/>
                <a:cs typeface="Calibri"/>
                <a:sym typeface="Calibri"/>
              </a:rPr>
              <a:t>Conoscere i termini di base comunemente usati nei servizi finanziari digitali</a:t>
            </a:r>
            <a:endParaRPr sz="2200">
              <a:solidFill>
                <a:schemeClr val="dk1"/>
              </a:solidFill>
              <a:latin typeface="Calibri"/>
              <a:ea typeface="Calibri"/>
              <a:cs typeface="Calibri"/>
              <a:sym typeface="Calibri"/>
            </a:endParaRPr>
          </a:p>
          <a:p>
            <a:pPr marL="355680" lvl="0" indent="-354959" algn="l" rtl="0">
              <a:spcBef>
                <a:spcPts val="1400"/>
              </a:spcBef>
              <a:spcAft>
                <a:spcPts val="0"/>
              </a:spcAft>
              <a:buClr>
                <a:schemeClr val="accent1"/>
              </a:buClr>
              <a:buSzPts val="2200"/>
              <a:buFont typeface="Calibri"/>
              <a:buChar char="⮚"/>
            </a:pPr>
            <a:r>
              <a:rPr lang="en-US" sz="2200">
                <a:solidFill>
                  <a:srgbClr val="404040"/>
                </a:solidFill>
                <a:latin typeface="Calibri"/>
                <a:ea typeface="Calibri"/>
                <a:cs typeface="Calibri"/>
                <a:sym typeface="Calibri"/>
              </a:rPr>
              <a:t>Riconoscere i termini rilevanti per usarli in modo appropriato</a:t>
            </a:r>
            <a:endParaRPr sz="2200">
              <a:solidFill>
                <a:schemeClr val="dk1"/>
              </a:solidFill>
              <a:latin typeface="Calibri"/>
              <a:ea typeface="Calibri"/>
              <a:cs typeface="Calibri"/>
              <a:sym typeface="Calibri"/>
            </a:endParaRPr>
          </a:p>
          <a:p>
            <a:pPr marL="355680" lvl="0" indent="-354959" algn="l" rtl="0">
              <a:spcBef>
                <a:spcPts val="1400"/>
              </a:spcBef>
              <a:spcAft>
                <a:spcPts val="0"/>
              </a:spcAft>
              <a:buClr>
                <a:schemeClr val="accent1"/>
              </a:buClr>
              <a:buSzPts val="2200"/>
              <a:buFont typeface="Calibri"/>
              <a:buChar char="⮚"/>
            </a:pPr>
            <a:r>
              <a:rPr lang="en-US" sz="2200">
                <a:solidFill>
                  <a:srgbClr val="404040"/>
                </a:solidFill>
                <a:latin typeface="Calibri"/>
                <a:ea typeface="Calibri"/>
                <a:cs typeface="Calibri"/>
                <a:sym typeface="Calibri"/>
              </a:rPr>
              <a:t>Conoscere i prodotti e i servizi finanziari di base e come/quando usarli</a:t>
            </a:r>
            <a:endParaRPr sz="2200">
              <a:solidFill>
                <a:schemeClr val="dk1"/>
              </a:solidFill>
              <a:latin typeface="Calibri"/>
              <a:ea typeface="Calibri"/>
              <a:cs typeface="Calibri"/>
              <a:sym typeface="Calibri"/>
            </a:endParaRPr>
          </a:p>
          <a:p>
            <a:pPr marL="355680" lvl="0" indent="-354959" algn="l" rtl="0">
              <a:spcBef>
                <a:spcPts val="1400"/>
              </a:spcBef>
              <a:spcAft>
                <a:spcPts val="0"/>
              </a:spcAft>
              <a:buClr>
                <a:schemeClr val="accent1"/>
              </a:buClr>
              <a:buSzPts val="2200"/>
              <a:buFont typeface="Calibri"/>
              <a:buChar char="⮚"/>
            </a:pPr>
            <a:r>
              <a:rPr lang="en-US" sz="2200">
                <a:solidFill>
                  <a:srgbClr val="404040"/>
                </a:solidFill>
                <a:latin typeface="Calibri"/>
                <a:ea typeface="Calibri"/>
                <a:cs typeface="Calibri"/>
                <a:sym typeface="Calibri"/>
              </a:rPr>
              <a:t>Imparare e interpretare la terminologia finanziaria e i nuovi termini a seguito della "trasformazione digitale"</a:t>
            </a:r>
            <a:endParaRPr sz="2200" b="1">
              <a:solidFill>
                <a:srgbClr val="FFC000"/>
              </a:solidFill>
              <a:latin typeface="Calibri"/>
              <a:ea typeface="Calibri"/>
              <a:cs typeface="Calibri"/>
              <a:sym typeface="Calibri"/>
            </a:endParaRPr>
          </a:p>
        </p:txBody>
      </p:sp>
      <p:sp>
        <p:nvSpPr>
          <p:cNvPr id="8"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pic>
        <p:nvPicPr>
          <p:cNvPr id="9" name="Google Shape;170;p6"/>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965"/>
        <p:cNvGrpSpPr/>
        <p:nvPr/>
      </p:nvGrpSpPr>
      <p:grpSpPr>
        <a:xfrm>
          <a:off x="0" y="0"/>
          <a:ext cx="0" cy="0"/>
          <a:chOff x="0" y="0"/>
          <a:chExt cx="0" cy="0"/>
        </a:xfrm>
      </p:grpSpPr>
      <p:pic>
        <p:nvPicPr>
          <p:cNvPr id="966" name="Google Shape;966;p5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967" name="Google Shape;967;p5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968" name="Google Shape;968;p5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969" name="Google Shape;969;p51"/>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970" name="Google Shape;970;p5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972" name="Google Shape;972;p51"/>
          <p:cNvSpPr/>
          <p:nvPr/>
        </p:nvSpPr>
        <p:spPr>
          <a:xfrm>
            <a:off x="3745149" y="3904974"/>
            <a:ext cx="5083003" cy="156966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Accedi alla piattaforma, </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completare il quiz in modo indipendente. </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Lo correggeremo insieme.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973" name="Google Shape;973;p51"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74" name="Google Shape;974;p51" descr="Quiz Piastrelle Lettere - Immagini gratis su Pixabay"/>
          <p:cNvPicPr preferRelativeResize="0"/>
          <p:nvPr/>
        </p:nvPicPr>
        <p:blipFill rotWithShape="1">
          <a:blip r:embed="rId5">
            <a:alphaModFix/>
          </a:blip>
          <a:srcRect/>
          <a:stretch/>
        </p:blipFill>
        <p:spPr>
          <a:xfrm>
            <a:off x="3379088" y="1564349"/>
            <a:ext cx="5449064" cy="1975286"/>
          </a:xfrm>
          <a:prstGeom prst="rect">
            <a:avLst/>
          </a:prstGeom>
          <a:noFill/>
          <a:ln>
            <a:noFill/>
          </a:ln>
        </p:spPr>
      </p:pic>
      <p:sp>
        <p:nvSpPr>
          <p:cNvPr id="975" name="Google Shape;975;p51"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6" name="Google Shape;976;p51"/>
          <p:cNvSpPr/>
          <p:nvPr/>
        </p:nvSpPr>
        <p:spPr>
          <a:xfrm>
            <a:off x="5394000" y="3489475"/>
            <a:ext cx="178529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Source:www.pixabay.com</a:t>
            </a:r>
            <a:endParaRPr sz="1200">
              <a:solidFill>
                <a:srgbClr val="3F3F3F"/>
              </a:solidFill>
              <a:latin typeface="Arial"/>
              <a:ea typeface="Arial"/>
              <a:cs typeface="Arial"/>
              <a:sym typeface="Arial"/>
            </a:endParaRPr>
          </a:p>
        </p:txBody>
      </p:sp>
      <p:pic>
        <p:nvPicPr>
          <p:cNvPr id="977" name="Google Shape;977;p51"/>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978" name="Google Shape;978;p51"/>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979" name="Google Shape;979;p51"/>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3</a:t>
            </a:r>
            <a:endParaRPr sz="2400">
              <a:solidFill>
                <a:srgbClr val="3F3F3F"/>
              </a:solidFill>
              <a:latin typeface="Arial"/>
              <a:ea typeface="Arial"/>
              <a:cs typeface="Arial"/>
              <a:sym typeface="Arial"/>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984"/>
        <p:cNvGrpSpPr/>
        <p:nvPr/>
      </p:nvGrpSpPr>
      <p:grpSpPr>
        <a:xfrm>
          <a:off x="0" y="0"/>
          <a:ext cx="0" cy="0"/>
          <a:chOff x="0" y="0"/>
          <a:chExt cx="0" cy="0"/>
        </a:xfrm>
      </p:grpSpPr>
      <p:pic>
        <p:nvPicPr>
          <p:cNvPr id="985" name="Google Shape;985;p5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986" name="Google Shape;986;p5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987" name="Google Shape;987;p5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988" name="Google Shape;988;p5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pic>
        <p:nvPicPr>
          <p:cNvPr id="990" name="Google Shape;990;p52"/>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991" name="Google Shape;991;p52"/>
          <p:cNvSpPr/>
          <p:nvPr/>
        </p:nvSpPr>
        <p:spPr>
          <a:xfrm>
            <a:off x="1144800" y="3202980"/>
            <a:ext cx="4898347" cy="1836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None/>
            </a:pPr>
            <a:r>
              <a:rPr lang="en-US" sz="2000" b="1">
                <a:solidFill>
                  <a:srgbClr val="404040"/>
                </a:solidFill>
                <a:latin typeface="Calibri"/>
                <a:ea typeface="Calibri"/>
                <a:cs typeface="Calibri"/>
                <a:sym typeface="Calibri"/>
              </a:rPr>
              <a:t>Obiettivi</a:t>
            </a:r>
            <a:r>
              <a:rPr lang="en-US" sz="2000">
                <a:solidFill>
                  <a:srgbClr val="404040"/>
                </a:solidFill>
                <a:latin typeface="Calibri"/>
                <a:ea typeface="Calibri"/>
                <a:cs typeface="Calibri"/>
                <a:sym typeface="Calibri"/>
              </a:rPr>
              <a:t> del capito:</a:t>
            </a:r>
            <a:endParaRPr sz="2000">
              <a:solidFill>
                <a:schemeClr val="dk1"/>
              </a:solidFill>
              <a:latin typeface="Calibri"/>
              <a:ea typeface="Calibri"/>
              <a:cs typeface="Calibri"/>
              <a:sym typeface="Calibri"/>
            </a:endParaRPr>
          </a:p>
          <a:p>
            <a:pPr marL="357120" lvl="0" indent="-35640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Presentare i servizi di prestito digitale (forniti da istituzioni e-banking e non-banking)</a:t>
            </a:r>
            <a:endParaRPr sz="2000">
              <a:solidFill>
                <a:schemeClr val="dk1"/>
              </a:solidFill>
              <a:latin typeface="Calibri"/>
              <a:ea typeface="Calibri"/>
              <a:cs typeface="Calibri"/>
              <a:sym typeface="Calibri"/>
            </a:endParaRPr>
          </a:p>
          <a:p>
            <a:pPr marL="357120" lvl="0" indent="-356400" algn="l" rtl="0">
              <a:lnSpc>
                <a:spcPct val="90000"/>
              </a:lnSpc>
              <a:spcBef>
                <a:spcPts val="1400"/>
              </a:spcBef>
              <a:spcAft>
                <a:spcPts val="0"/>
              </a:spcAft>
              <a:buClr>
                <a:schemeClr val="accent1"/>
              </a:buClr>
              <a:buSzPts val="2000"/>
              <a:buFont typeface="Calibri"/>
              <a:buChar char="⮚"/>
            </a:pPr>
            <a:r>
              <a:rPr lang="en-US" sz="2000">
                <a:solidFill>
                  <a:srgbClr val="404040"/>
                </a:solidFill>
                <a:latin typeface="Calibri"/>
                <a:ea typeface="Calibri"/>
                <a:cs typeface="Calibri"/>
                <a:sym typeface="Calibri"/>
              </a:rPr>
              <a:t>Fornire il vocabolario del prestito digitale</a:t>
            </a:r>
            <a:endParaRPr sz="2000">
              <a:solidFill>
                <a:schemeClr val="dk1"/>
              </a:solidFill>
              <a:latin typeface="Calibri"/>
              <a:ea typeface="Calibri"/>
              <a:cs typeface="Calibri"/>
              <a:sym typeface="Calibri"/>
            </a:endParaRPr>
          </a:p>
          <a:p>
            <a:pPr marL="457200" marR="0" lvl="0" indent="0" algn="l" rtl="0">
              <a:lnSpc>
                <a:spcPct val="90000"/>
              </a:lnSpc>
              <a:spcBef>
                <a:spcPts val="1400"/>
              </a:spcBef>
              <a:spcAft>
                <a:spcPts val="0"/>
              </a:spcAft>
              <a:buNone/>
            </a:pPr>
            <a:endParaRPr sz="2000" b="1">
              <a:solidFill>
                <a:srgbClr val="3F3F3F"/>
              </a:solidFill>
              <a:latin typeface="Calibri"/>
              <a:ea typeface="Calibri"/>
              <a:cs typeface="Calibri"/>
              <a:sym typeface="Calibri"/>
            </a:endParaRPr>
          </a:p>
        </p:txBody>
      </p:sp>
      <p:sp>
        <p:nvSpPr>
          <p:cNvPr id="992" name="Google Shape;992;p52"/>
          <p:cNvSpPr/>
          <p:nvPr/>
        </p:nvSpPr>
        <p:spPr>
          <a:xfrm>
            <a:off x="9841296" y="5457383"/>
            <a:ext cx="1736950"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www.pixnio.com</a:t>
            </a:r>
            <a:endParaRPr sz="900" dirty="0"/>
          </a:p>
        </p:txBody>
      </p:sp>
      <p:pic>
        <p:nvPicPr>
          <p:cNvPr id="993" name="Google Shape;993;p52"/>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pic>
        <p:nvPicPr>
          <p:cNvPr id="994" name="Google Shape;994;p52" descr="C:\Users\ANTONELLA\Downloads\PIXNIO-259171-5198x3465.jpg"/>
          <p:cNvPicPr preferRelativeResize="0"/>
          <p:nvPr/>
        </p:nvPicPr>
        <p:blipFill rotWithShape="1">
          <a:blip r:embed="rId7">
            <a:alphaModFix/>
          </a:blip>
          <a:srcRect/>
          <a:stretch/>
        </p:blipFill>
        <p:spPr>
          <a:xfrm>
            <a:off x="6638937" y="2167277"/>
            <a:ext cx="4939309" cy="3292709"/>
          </a:xfrm>
          <a:prstGeom prst="rect">
            <a:avLst/>
          </a:prstGeom>
          <a:noFill/>
          <a:ln>
            <a:noFill/>
          </a:ln>
        </p:spPr>
      </p:pic>
      <p:sp>
        <p:nvSpPr>
          <p:cNvPr id="995" name="Google Shape;995;p52"/>
          <p:cNvSpPr txBox="1"/>
          <p:nvPr/>
        </p:nvSpPr>
        <p:spPr>
          <a:xfrm>
            <a:off x="1047600" y="1594800"/>
            <a:ext cx="6847490" cy="1073152"/>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 </a:t>
            </a:r>
            <a:br>
              <a:rPr lang="en-US" sz="1800">
                <a:solidFill>
                  <a:schemeClr val="dk1"/>
                </a:solidFill>
                <a:latin typeface="Calibri"/>
                <a:ea typeface="Calibri"/>
                <a:cs typeface="Calibri"/>
                <a:sym typeface="Calibri"/>
              </a:rPr>
            </a:br>
            <a:r>
              <a:rPr lang="en-US" sz="3500" b="1" i="1">
                <a:solidFill>
                  <a:srgbClr val="404040"/>
                </a:solidFill>
                <a:latin typeface="Calibri"/>
                <a:ea typeface="Calibri"/>
                <a:cs typeface="Calibri"/>
                <a:sym typeface="Calibri"/>
              </a:rPr>
              <a:t>Prestito digitale</a:t>
            </a:r>
            <a:endParaRPr sz="3500">
              <a:solidFill>
                <a:schemeClr val="dk1"/>
              </a:solidFill>
              <a:latin typeface="Calibri"/>
              <a:ea typeface="Calibri"/>
              <a:cs typeface="Calibri"/>
              <a:sym typeface="Calibri"/>
            </a:endParaRPr>
          </a:p>
          <a:p>
            <a:pPr marL="0" marR="0" lvl="0" indent="0" algn="l" rtl="0">
              <a:lnSpc>
                <a:spcPct val="85000"/>
              </a:lnSpc>
              <a:spcBef>
                <a:spcPts val="0"/>
              </a:spcBef>
              <a:spcAft>
                <a:spcPts val="0"/>
              </a:spcAft>
              <a:buClr>
                <a:srgbClr val="3F3F3F"/>
              </a:buClr>
              <a:buSzPts val="4000"/>
              <a:buFont typeface="Arial"/>
              <a:buNone/>
            </a:pPr>
            <a:endParaRPr sz="4000" b="1">
              <a:solidFill>
                <a:srgbClr val="3F3F3F"/>
              </a:solidFill>
              <a:latin typeface="Calibri"/>
              <a:ea typeface="Calibri"/>
              <a:cs typeface="Calibri"/>
              <a:sym typeface="Calibri"/>
            </a:endParaRPr>
          </a:p>
        </p:txBody>
      </p:sp>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00"/>
        <p:cNvGrpSpPr/>
        <p:nvPr/>
      </p:nvGrpSpPr>
      <p:grpSpPr>
        <a:xfrm>
          <a:off x="0" y="0"/>
          <a:ext cx="0" cy="0"/>
          <a:chOff x="0" y="0"/>
          <a:chExt cx="0" cy="0"/>
        </a:xfrm>
      </p:grpSpPr>
      <p:pic>
        <p:nvPicPr>
          <p:cNvPr id="1001" name="Google Shape;1001;p53"/>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02" name="Google Shape;1002;p53"/>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03" name="Google Shape;1003;p53"/>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04" name="Google Shape;1004;p53"/>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05" name="Google Shape;1005;p53"/>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07" name="Google Shape;1007;p53"/>
          <p:cNvSpPr/>
          <p:nvPr/>
        </p:nvSpPr>
        <p:spPr>
          <a:xfrm>
            <a:off x="392401" y="2179003"/>
            <a:ext cx="6480000" cy="2862282"/>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prestiti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personali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prestiti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vengono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elaborati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digitalmente</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lnSpc>
                <a:spcPct val="150000"/>
              </a:lnSpc>
              <a:spcBef>
                <a:spcPts val="0"/>
              </a:spcBef>
              <a:spcAft>
                <a:spcPts val="0"/>
              </a:spcAft>
              <a:buClr>
                <a:schemeClr val="dk1"/>
              </a:buClr>
              <a:buFont typeface="Arial"/>
              <a:buNone/>
            </a:pPr>
            <a:r>
              <a:rPr lang="en-US" sz="2400" dirty="0" err="1">
                <a:solidFill>
                  <a:srgbClr val="404040"/>
                </a:solidFill>
                <a:latin typeface="Calibri"/>
                <a:ea typeface="Calibri"/>
                <a:cs typeface="Calibri"/>
                <a:sym typeface="Calibri"/>
              </a:rPr>
              <a:t>Questo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tecnicamente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significa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b="1" dirty="0">
                <a:solidFill>
                  <a:srgbClr val="404040"/>
                </a:solidFill>
                <a:latin typeface="Calibri"/>
                <a:ea typeface="Calibri"/>
                <a:cs typeface="Calibri"/>
                <a:sym typeface="Calibri"/>
              </a:rPr>
              <a:t> quasi </a:t>
            </a:r>
            <a:r>
              <a:rPr lang="en-US" sz="2400" b="1" dirty="0" err="1">
                <a:solidFill>
                  <a:srgbClr val="404040"/>
                </a:solidFill>
                <a:latin typeface="Calibri"/>
                <a:ea typeface="Calibri"/>
                <a:cs typeface="Calibri"/>
                <a:sym typeface="Calibri"/>
              </a:rPr>
              <a:t>l'intero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processo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dall'inizio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alla</a:t>
            </a:r>
            <a:r>
              <a:rPr lang="en-US" sz="2400" dirty="0">
                <a:solidFill>
                  <a:srgbClr val="404040"/>
                </a:solidFill>
                <a:latin typeface="Calibri"/>
                <a:ea typeface="Calibri"/>
                <a:cs typeface="Calibri"/>
                <a:sym typeface="Calibri"/>
              </a:rPr>
              <a:t> fine </a:t>
            </a:r>
            <a:r>
              <a:rPr lang="en-US" sz="2400" dirty="0" err="1">
                <a:solidFill>
                  <a:srgbClr val="404040"/>
                </a:solidFill>
                <a:latin typeface="Calibri"/>
                <a:ea typeface="Calibri"/>
                <a:cs typeface="Calibri"/>
                <a:sym typeface="Calibri"/>
              </a:rPr>
              <a:t>si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svolge</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senza</a:t>
            </a:r>
            <a:r>
              <a:rPr lang="en-US" sz="2400" b="1" dirty="0">
                <a:solidFill>
                  <a:srgbClr val="404040"/>
                </a:solidFill>
                <a:latin typeface="Calibri"/>
                <a:ea typeface="Calibri"/>
                <a:cs typeface="Calibri"/>
                <a:sym typeface="Calibri"/>
              </a:rPr>
              <a:t> la </a:t>
            </a:r>
            <a:r>
              <a:rPr lang="en-US" sz="2400" b="1" dirty="0" err="1">
                <a:solidFill>
                  <a:srgbClr val="404040"/>
                </a:solidFill>
                <a:latin typeface="Calibri"/>
                <a:ea typeface="Calibri"/>
                <a:cs typeface="Calibri"/>
                <a:sym typeface="Calibri"/>
              </a:rPr>
              <a:t>necessità</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ingombranti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scartoffie</a:t>
            </a:r>
            <a:r>
              <a:rPr lang="en-US" sz="2400" b="1" dirty="0">
                <a:solidFill>
                  <a:srgbClr val="404040"/>
                </a:solidFill>
                <a:latin typeface="Calibri"/>
                <a:ea typeface="Calibri"/>
                <a:cs typeface="Calibri"/>
                <a:sym typeface="Calibri"/>
              </a:rPr>
              <a:t>.</a:t>
            </a:r>
            <a:endParaRPr sz="2400" dirty="0">
              <a:solidFill>
                <a:srgbClr val="3F3F3F"/>
              </a:solidFill>
              <a:latin typeface="Calibri"/>
              <a:ea typeface="Calibri"/>
              <a:cs typeface="Calibri"/>
              <a:sym typeface="Calibri"/>
            </a:endParaRPr>
          </a:p>
        </p:txBody>
      </p:sp>
      <p:pic>
        <p:nvPicPr>
          <p:cNvPr id="1008" name="Google Shape;1008;p53" descr="C:\Users\ANTONELLA\Desktop\Lending Icons - Download Free Vector Icons _ Noun Project_files\2725798-200.png"/>
          <p:cNvPicPr preferRelativeResize="0"/>
          <p:nvPr/>
        </p:nvPicPr>
        <p:blipFill rotWithShape="1">
          <a:blip r:embed="rId5">
            <a:alphaModFix/>
          </a:blip>
          <a:srcRect/>
          <a:stretch/>
        </p:blipFill>
        <p:spPr>
          <a:xfrm>
            <a:off x="7675195" y="1671443"/>
            <a:ext cx="3960000" cy="3960000"/>
          </a:xfrm>
          <a:prstGeom prst="rect">
            <a:avLst/>
          </a:prstGeom>
          <a:noFill/>
          <a:ln>
            <a:noFill/>
          </a:ln>
        </p:spPr>
      </p:pic>
      <p:sp>
        <p:nvSpPr>
          <p:cNvPr id="1009" name="Google Shape;1009;p53"/>
          <p:cNvSpPr/>
          <p:nvPr/>
        </p:nvSpPr>
        <p:spPr>
          <a:xfrm>
            <a:off x="9175661" y="5591039"/>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1010" name="Google Shape;1010;p53"/>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011" name="Google Shape;1011;p53"/>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012" name="Google Shape;1012;p53"/>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latin typeface="Calibri"/>
              <a:ea typeface="Calibri"/>
              <a:cs typeface="Calibri"/>
              <a:sym typeface="Calibri"/>
            </a:endParaRPr>
          </a:p>
        </p:txBody>
      </p:sp>
      <p:sp>
        <p:nvSpPr>
          <p:cNvPr id="1013" name="Google Shape;1013;p53"/>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3F3F3F"/>
                </a:solidFill>
                <a:latin typeface="Calibri"/>
                <a:ea typeface="Calibri"/>
                <a:cs typeface="Calibri"/>
                <a:sym typeface="Calibri"/>
              </a:rPr>
              <a:t>4.1 Prestito Digitale</a:t>
            </a:r>
            <a:endParaRPr>
              <a:latin typeface="Calibri"/>
              <a:ea typeface="Calibri"/>
              <a:cs typeface="Calibri"/>
              <a:sym typeface="Calibri"/>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18"/>
        <p:cNvGrpSpPr/>
        <p:nvPr/>
      </p:nvGrpSpPr>
      <p:grpSpPr>
        <a:xfrm>
          <a:off x="0" y="0"/>
          <a:ext cx="0" cy="0"/>
          <a:chOff x="0" y="0"/>
          <a:chExt cx="0" cy="0"/>
        </a:xfrm>
      </p:grpSpPr>
      <p:pic>
        <p:nvPicPr>
          <p:cNvPr id="1019" name="Google Shape;1019;p5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20" name="Google Shape;1020;p5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21" name="Google Shape;1021;p5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22" name="Google Shape;1022;p54"/>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23" name="Google Shape;1023;p5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25" name="Google Shape;1025;p54"/>
          <p:cNvSpPr/>
          <p:nvPr/>
        </p:nvSpPr>
        <p:spPr>
          <a:xfrm>
            <a:off x="392401" y="1733744"/>
            <a:ext cx="6480000" cy="378565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broker </a:t>
            </a:r>
            <a:r>
              <a:rPr lang="en-US" sz="2400" dirty="0" err="1">
                <a:solidFill>
                  <a:srgbClr val="404040"/>
                </a:solidFill>
                <a:latin typeface="Calibri"/>
                <a:ea typeface="Calibri"/>
                <a:cs typeface="Calibri"/>
                <a:sym typeface="Calibri"/>
              </a:rPr>
              <a:t>ipotecario</a:t>
            </a:r>
            <a:r>
              <a:rPr lang="en-US" sz="2400" dirty="0">
                <a:solidFill>
                  <a:srgbClr val="404040"/>
                </a:solidFill>
                <a:latin typeface="Calibri"/>
                <a:ea typeface="Calibri"/>
                <a:cs typeface="Calibri"/>
                <a:sym typeface="Calibri"/>
              </a:rPr>
              <a:t> è un </a:t>
            </a:r>
            <a:r>
              <a:rPr lang="en-US" sz="2400" b="1" dirty="0" err="1">
                <a:solidFill>
                  <a:srgbClr val="404040"/>
                </a:solidFill>
                <a:latin typeface="Calibri"/>
                <a:ea typeface="Calibri"/>
                <a:cs typeface="Calibri"/>
                <a:sym typeface="Calibri"/>
              </a:rPr>
              <a:t>intermediario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riunisce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mutuatari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finanziatori</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mutui</a:t>
            </a:r>
            <a:r>
              <a:rPr lang="en-US" sz="2400" dirty="0">
                <a:solidFill>
                  <a:srgbClr val="404040"/>
                </a:solidFill>
                <a:latin typeface="Calibri"/>
                <a:ea typeface="Calibri"/>
                <a:cs typeface="Calibri"/>
                <a:sym typeface="Calibri"/>
              </a:rPr>
              <a:t>, ma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b="1" dirty="0">
                <a:solidFill>
                  <a:srgbClr val="404040"/>
                </a:solidFill>
                <a:latin typeface="Calibri"/>
                <a:ea typeface="Calibri"/>
                <a:cs typeface="Calibri"/>
                <a:sym typeface="Calibri"/>
              </a:rPr>
              <a:t>non </a:t>
            </a:r>
            <a:r>
              <a:rPr lang="en-US" sz="2400" b="1" dirty="0" err="1">
                <a:solidFill>
                  <a:srgbClr val="404040"/>
                </a:solidFill>
                <a:latin typeface="Calibri"/>
                <a:ea typeface="Calibri"/>
                <a:cs typeface="Calibri"/>
                <a:sym typeface="Calibri"/>
              </a:rPr>
              <a:t>usa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propri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creare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broker </a:t>
            </a:r>
            <a:r>
              <a:rPr lang="en-US" sz="2400" dirty="0" err="1">
                <a:solidFill>
                  <a:srgbClr val="404040"/>
                </a:solidFill>
                <a:latin typeface="Calibri"/>
                <a:ea typeface="Calibri"/>
                <a:cs typeface="Calibri"/>
                <a:sym typeface="Calibri"/>
              </a:rPr>
              <a:t>ipotecario</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aiuta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mutuatari</a:t>
            </a:r>
            <a:r>
              <a:rPr lang="en-US" sz="2400" b="1" dirty="0">
                <a:solidFill>
                  <a:srgbClr val="404040"/>
                </a:solidFill>
                <a:latin typeface="Calibri"/>
                <a:ea typeface="Calibri"/>
                <a:cs typeface="Calibri"/>
                <a:sym typeface="Calibri"/>
              </a:rPr>
              <a:t> a </a:t>
            </a:r>
            <a:r>
              <a:rPr lang="en-US" sz="2400" b="1" dirty="0" err="1">
                <a:solidFill>
                  <a:srgbClr val="404040"/>
                </a:solidFill>
                <a:latin typeface="Calibri"/>
                <a:ea typeface="Calibri"/>
                <a:cs typeface="Calibri"/>
                <a:sym typeface="Calibri"/>
              </a:rPr>
              <a:t>connettersi</a:t>
            </a:r>
            <a:r>
              <a:rPr lang="en-US" sz="2400" b="1" dirty="0">
                <a:solidFill>
                  <a:srgbClr val="404040"/>
                </a:solidFill>
                <a:latin typeface="Calibri"/>
                <a:ea typeface="Calibri"/>
                <a:cs typeface="Calibri"/>
                <a:sym typeface="Calibri"/>
              </a:rPr>
              <a:t> </a:t>
            </a:r>
            <a:r>
              <a:rPr lang="en-US" sz="2400" dirty="0">
                <a:solidFill>
                  <a:srgbClr val="404040"/>
                </a:solidFill>
                <a:latin typeface="Calibri"/>
                <a:ea typeface="Calibri"/>
                <a:cs typeface="Calibri"/>
                <a:sym typeface="Calibri"/>
              </a:rPr>
              <a:t>con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prestatori</a:t>
            </a:r>
            <a:r>
              <a:rPr lang="en-US" sz="2400" dirty="0">
                <a:solidFill>
                  <a:srgbClr val="404040"/>
                </a:solidFill>
                <a:latin typeface="Calibri"/>
                <a:ea typeface="Calibri"/>
                <a:cs typeface="Calibri"/>
                <a:sym typeface="Calibri"/>
              </a:rPr>
              <a:t> e </a:t>
            </a:r>
            <a:r>
              <a:rPr lang="en-US" sz="2400" dirty="0" err="1">
                <a:solidFill>
                  <a:srgbClr val="404040"/>
                </a:solidFill>
                <a:latin typeface="Calibri"/>
                <a:ea typeface="Calibri"/>
                <a:cs typeface="Calibri"/>
                <a:sym typeface="Calibri"/>
              </a:rPr>
              <a:t>cerca</a:t>
            </a:r>
            <a:r>
              <a:rPr lang="en-US" sz="2400" dirty="0">
                <a:solidFill>
                  <a:srgbClr val="404040"/>
                </a:solidFill>
                <a:latin typeface="Calibri"/>
                <a:ea typeface="Calibri"/>
                <a:cs typeface="Calibri"/>
                <a:sym typeface="Calibri"/>
              </a:rPr>
              <a:t> la </a:t>
            </a:r>
            <a:r>
              <a:rPr lang="en-US" sz="2400" dirty="0" err="1">
                <a:solidFill>
                  <a:srgbClr val="404040"/>
                </a:solidFill>
                <a:latin typeface="Calibri"/>
                <a:ea typeface="Calibri"/>
                <a:cs typeface="Calibri"/>
                <a:sym typeface="Calibri"/>
              </a:rPr>
              <a:t>migliore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soluzione</a:t>
            </a:r>
            <a:r>
              <a:rPr lang="en-US" sz="2400" dirty="0">
                <a:solidFill>
                  <a:srgbClr val="404040"/>
                </a:solidFill>
                <a:latin typeface="Calibri"/>
                <a:ea typeface="Calibri"/>
                <a:cs typeface="Calibri"/>
                <a:sym typeface="Calibri"/>
              </a:rPr>
              <a:t> in termini di </a:t>
            </a:r>
            <a:r>
              <a:rPr lang="en-US" sz="2400" dirty="0" err="1">
                <a:solidFill>
                  <a:srgbClr val="404040"/>
                </a:solidFill>
                <a:latin typeface="Calibri"/>
                <a:ea typeface="Calibri"/>
                <a:cs typeface="Calibri"/>
                <a:sym typeface="Calibri"/>
              </a:rPr>
              <a:t>situazione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finanziaria</a:t>
            </a:r>
            <a:r>
              <a:rPr lang="en-US" sz="2400" dirty="0">
                <a:solidFill>
                  <a:srgbClr val="404040"/>
                </a:solidFill>
                <a:latin typeface="Calibri"/>
                <a:ea typeface="Calibri"/>
                <a:cs typeface="Calibri"/>
                <a:sym typeface="Calibri"/>
              </a:rPr>
              <a:t> del </a:t>
            </a:r>
            <a:r>
              <a:rPr lang="en-US" sz="2400" dirty="0" err="1">
                <a:solidFill>
                  <a:srgbClr val="404040"/>
                </a:solidFill>
                <a:latin typeface="Calibri"/>
                <a:ea typeface="Calibri"/>
                <a:cs typeface="Calibri"/>
                <a:sym typeface="Calibri"/>
              </a:rPr>
              <a:t>mutuatario</a:t>
            </a:r>
            <a:r>
              <a:rPr lang="en-US" sz="2400" dirty="0">
                <a:solidFill>
                  <a:srgbClr val="404040"/>
                </a:solidFill>
                <a:latin typeface="Calibri"/>
                <a:ea typeface="Calibri"/>
                <a:cs typeface="Calibri"/>
                <a:sym typeface="Calibri"/>
              </a:rPr>
              <a:t> e di </a:t>
            </a:r>
            <a:r>
              <a:rPr lang="en-US" sz="2400" dirty="0" err="1">
                <a:solidFill>
                  <a:srgbClr val="404040"/>
                </a:solidFill>
                <a:latin typeface="Calibri"/>
                <a:ea typeface="Calibri"/>
                <a:cs typeface="Calibri"/>
                <a:sym typeface="Calibri"/>
              </a:rPr>
              <a:t>esigenze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tasso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interesse</a:t>
            </a:r>
            <a:r>
              <a:rPr lang="en-US" sz="2400" dirty="0">
                <a:solidFill>
                  <a:srgbClr val="404040"/>
                </a:solidFill>
                <a:latin typeface="Calibri"/>
                <a:ea typeface="Calibri"/>
                <a:cs typeface="Calibri"/>
                <a:sym typeface="Calibri"/>
              </a:rPr>
              <a:t>. Il broker </a:t>
            </a:r>
            <a:r>
              <a:rPr lang="en-US" sz="2400" dirty="0" err="1">
                <a:solidFill>
                  <a:srgbClr val="404040"/>
                </a:solidFill>
                <a:latin typeface="Calibri"/>
                <a:ea typeface="Calibri"/>
                <a:cs typeface="Calibri"/>
                <a:sym typeface="Calibri"/>
              </a:rPr>
              <a:t>guadagna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commissione</a:t>
            </a:r>
            <a:r>
              <a:rPr lang="en-US" sz="2400" dirty="0">
                <a:solidFill>
                  <a:srgbClr val="404040"/>
                </a:solidFill>
                <a:latin typeface="Calibri"/>
                <a:ea typeface="Calibri"/>
                <a:cs typeface="Calibri"/>
                <a:sym typeface="Calibri"/>
              </a:rPr>
              <a:t> dal </a:t>
            </a:r>
            <a:r>
              <a:rPr lang="en-US" sz="2400" dirty="0" err="1">
                <a:solidFill>
                  <a:srgbClr val="404040"/>
                </a:solidFill>
                <a:latin typeface="Calibri"/>
                <a:ea typeface="Calibri"/>
                <a:cs typeface="Calibri"/>
                <a:sym typeface="Calibri"/>
              </a:rPr>
              <a:t>mutuatario</a:t>
            </a:r>
            <a:r>
              <a:rPr lang="en-US" sz="2400" dirty="0">
                <a:solidFill>
                  <a:srgbClr val="404040"/>
                </a:solidFill>
                <a:latin typeface="Calibri"/>
                <a:ea typeface="Calibri"/>
                <a:cs typeface="Calibri"/>
                <a:sym typeface="Calibri"/>
              </a:rPr>
              <a:t>, dal </a:t>
            </a:r>
            <a:r>
              <a:rPr lang="en-US" sz="2400" dirty="0" err="1">
                <a:solidFill>
                  <a:srgbClr val="404040"/>
                </a:solidFill>
                <a:latin typeface="Calibri"/>
                <a:ea typeface="Calibri"/>
                <a:cs typeface="Calibri"/>
                <a:sym typeface="Calibri"/>
              </a:rPr>
              <a:t>prestatore</a:t>
            </a:r>
            <a:r>
              <a:rPr lang="en-US" sz="2400" dirty="0">
                <a:solidFill>
                  <a:srgbClr val="404040"/>
                </a:solidFill>
                <a:latin typeface="Calibri"/>
                <a:ea typeface="Calibri"/>
                <a:cs typeface="Calibri"/>
                <a:sym typeface="Calibri"/>
              </a:rPr>
              <a:t> o da </a:t>
            </a:r>
            <a:r>
              <a:rPr lang="en-US" sz="2400" dirty="0" err="1">
                <a:solidFill>
                  <a:srgbClr val="404040"/>
                </a:solidFill>
                <a:latin typeface="Calibri"/>
                <a:ea typeface="Calibri"/>
                <a:cs typeface="Calibri"/>
                <a:sym typeface="Calibri"/>
              </a:rPr>
              <a:t>entrambi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alla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chiusura</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pic>
        <p:nvPicPr>
          <p:cNvPr id="1026" name="Google Shape;1026;p54" descr="C:\Users\ANTONELLA\Desktop\Lending Icons - Download Free Vector Icons _ Noun Project_files\2677350-200.png"/>
          <p:cNvPicPr preferRelativeResize="0"/>
          <p:nvPr/>
        </p:nvPicPr>
        <p:blipFill rotWithShape="1">
          <a:blip r:embed="rId5">
            <a:alphaModFix/>
          </a:blip>
          <a:srcRect/>
          <a:stretch/>
        </p:blipFill>
        <p:spPr>
          <a:xfrm>
            <a:off x="7677148" y="1670272"/>
            <a:ext cx="3960000" cy="3960000"/>
          </a:xfrm>
          <a:prstGeom prst="rect">
            <a:avLst/>
          </a:prstGeom>
          <a:noFill/>
          <a:ln>
            <a:noFill/>
          </a:ln>
        </p:spPr>
      </p:pic>
      <p:sp>
        <p:nvSpPr>
          <p:cNvPr id="1027" name="Google Shape;1027;p54"/>
          <p:cNvSpPr/>
          <p:nvPr/>
        </p:nvSpPr>
        <p:spPr>
          <a:xfrm>
            <a:off x="9090593" y="5624002"/>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1028" name="Google Shape;1028;p54"/>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029" name="Google Shape;1029;p54"/>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030" name="Google Shape;1030;p54"/>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endParaRPr>
          </a:p>
        </p:txBody>
      </p:sp>
      <p:sp>
        <p:nvSpPr>
          <p:cNvPr id="1031" name="Google Shape;1031;p54"/>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4.2 Broker ipotecari</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36"/>
        <p:cNvGrpSpPr/>
        <p:nvPr/>
      </p:nvGrpSpPr>
      <p:grpSpPr>
        <a:xfrm>
          <a:off x="0" y="0"/>
          <a:ext cx="0" cy="0"/>
          <a:chOff x="0" y="0"/>
          <a:chExt cx="0" cy="0"/>
        </a:xfrm>
      </p:grpSpPr>
      <p:pic>
        <p:nvPicPr>
          <p:cNvPr id="1037" name="Google Shape;1037;p5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38" name="Google Shape;1038;p5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39" name="Google Shape;1039;p5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40" name="Google Shape;1040;p55"/>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41" name="Google Shape;1041;p5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43" name="Google Shape;1043;p55"/>
          <p:cNvSpPr/>
          <p:nvPr/>
        </p:nvSpPr>
        <p:spPr>
          <a:xfrm>
            <a:off x="392401" y="1697786"/>
            <a:ext cx="6480000" cy="415498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Un </a:t>
            </a:r>
            <a:r>
              <a:rPr lang="en-US" sz="2400" b="1" dirty="0" err="1">
                <a:solidFill>
                  <a:srgbClr val="404040"/>
                </a:solidFill>
                <a:latin typeface="Calibri"/>
                <a:ea typeface="Calibri"/>
                <a:cs typeface="Calibri"/>
                <a:sym typeface="Calibri"/>
              </a:rPr>
              <a:t>prestatore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diretto</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solito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banca</a:t>
            </a:r>
            <a:r>
              <a:rPr lang="en-US" sz="2400" dirty="0">
                <a:solidFill>
                  <a:srgbClr val="404040"/>
                </a:solidFill>
                <a:latin typeface="Calibri"/>
                <a:ea typeface="Calibri"/>
                <a:cs typeface="Calibri"/>
                <a:sym typeface="Calibri"/>
              </a:rPr>
              <a:t>) è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società</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individuo</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istituzione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che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origina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 </a:t>
            </a:r>
            <a:r>
              <a:rPr lang="en-US" sz="2400" dirty="0" err="1">
                <a:solidFill>
                  <a:srgbClr val="404040"/>
                </a:solidFill>
                <a:latin typeface="Calibri"/>
                <a:ea typeface="Calibri"/>
                <a:cs typeface="Calibri"/>
                <a:sym typeface="Calibri"/>
              </a:rPr>
              <a:t>banchieri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ipotecari</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usano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propri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o </a:t>
            </a:r>
            <a:r>
              <a:rPr lang="en-US" sz="2400" dirty="0" err="1">
                <a:solidFill>
                  <a:srgbClr val="404040"/>
                </a:solidFill>
                <a:latin typeface="Calibri"/>
                <a:ea typeface="Calibri"/>
                <a:cs typeface="Calibri"/>
                <a:sym typeface="Calibri"/>
              </a:rPr>
              <a:t>fondi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presi</a:t>
            </a:r>
            <a:r>
              <a:rPr lang="en-US" sz="2400" dirty="0">
                <a:solidFill>
                  <a:srgbClr val="404040"/>
                </a:solidFill>
                <a:latin typeface="Calibri"/>
                <a:ea typeface="Calibri"/>
                <a:cs typeface="Calibri"/>
                <a:sym typeface="Calibri"/>
              </a:rPr>
              <a:t> in </a:t>
            </a:r>
            <a:r>
              <a:rPr lang="en-US" sz="2400" dirty="0" err="1">
                <a:solidFill>
                  <a:srgbClr val="404040"/>
                </a:solidFill>
                <a:latin typeface="Calibri"/>
                <a:ea typeface="Calibri"/>
                <a:cs typeface="Calibri"/>
                <a:sym typeface="Calibri"/>
              </a:rPr>
              <a:t>prestito</a:t>
            </a:r>
            <a:r>
              <a:rPr lang="en-US" sz="2400" dirty="0">
                <a:solidFill>
                  <a:srgbClr val="404040"/>
                </a:solidFill>
                <a:latin typeface="Calibri"/>
                <a:ea typeface="Calibri"/>
                <a:cs typeface="Calibri"/>
                <a:sym typeface="Calibri"/>
              </a:rPr>
              <a:t> da un </a:t>
            </a:r>
            <a:r>
              <a:rPr lang="en-US" sz="2400" dirty="0" err="1">
                <a:solidFill>
                  <a:srgbClr val="404040"/>
                </a:solidFill>
                <a:latin typeface="Calibri"/>
                <a:ea typeface="Calibri"/>
                <a:cs typeface="Calibri"/>
                <a:sym typeface="Calibri"/>
              </a:rPr>
              <a:t>prestatore</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magazzino</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finanziare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mutui</a:t>
            </a:r>
            <a:r>
              <a:rPr lang="en-US" sz="2400"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400" dirty="0">
                <a:solidFill>
                  <a:srgbClr val="404040"/>
                </a:solidFill>
                <a:latin typeface="Calibri"/>
                <a:ea typeface="Calibri"/>
                <a:cs typeface="Calibri"/>
                <a:sym typeface="Calibri"/>
              </a:rPr>
              <a:t>Il </a:t>
            </a:r>
            <a:r>
              <a:rPr lang="en-US" sz="2400" dirty="0" err="1">
                <a:solidFill>
                  <a:srgbClr val="404040"/>
                </a:solidFill>
                <a:latin typeface="Calibri"/>
                <a:ea typeface="Calibri"/>
                <a:cs typeface="Calibri"/>
                <a:sym typeface="Calibri"/>
              </a:rPr>
              <a:t>mutuante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può</a:t>
            </a:r>
            <a:r>
              <a:rPr lang="en-US" sz="2400"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approvare</a:t>
            </a:r>
            <a:r>
              <a:rPr lang="en-US" sz="2400" b="1" dirty="0">
                <a:solidFill>
                  <a:srgbClr val="404040"/>
                </a:solidFill>
                <a:latin typeface="Calibri"/>
                <a:ea typeface="Calibri"/>
                <a:cs typeface="Calibri"/>
                <a:sym typeface="Calibri"/>
              </a:rPr>
              <a:t> o </a:t>
            </a:r>
            <a:r>
              <a:rPr lang="en-US" sz="2400" b="1" dirty="0" err="1">
                <a:solidFill>
                  <a:srgbClr val="404040"/>
                </a:solidFill>
                <a:latin typeface="Calibri"/>
                <a:ea typeface="Calibri"/>
                <a:cs typeface="Calibri"/>
                <a:sym typeface="Calibri"/>
              </a:rPr>
              <a:t>rifiutare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una</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richiesta</a:t>
            </a:r>
            <a:r>
              <a:rPr lang="en-US" sz="2400" dirty="0">
                <a:solidFill>
                  <a:srgbClr val="404040"/>
                </a:solidFill>
                <a:latin typeface="Calibri"/>
                <a:ea typeface="Calibri"/>
                <a:cs typeface="Calibri"/>
                <a:sym typeface="Calibri"/>
              </a:rPr>
              <a:t> di </a:t>
            </a:r>
            <a:r>
              <a:rPr lang="en-US" sz="2400" dirty="0" err="1">
                <a:solidFill>
                  <a:srgbClr val="404040"/>
                </a:solidFill>
                <a:latin typeface="Calibri"/>
                <a:ea typeface="Calibri"/>
                <a:cs typeface="Calibri"/>
                <a:sym typeface="Calibri"/>
              </a:rPr>
              <a:t>mutuo</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mentre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agisce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anche</a:t>
            </a:r>
            <a:r>
              <a:rPr lang="en-US" sz="2400" dirty="0">
                <a:solidFill>
                  <a:srgbClr val="404040"/>
                </a:solidFill>
                <a:latin typeface="Calibri"/>
                <a:ea typeface="Calibri"/>
                <a:cs typeface="Calibri"/>
                <a:sym typeface="Calibri"/>
              </a:rPr>
              <a:t> come </a:t>
            </a:r>
            <a:r>
              <a:rPr lang="en-US" sz="2400" dirty="0" err="1">
                <a:solidFill>
                  <a:srgbClr val="404040"/>
                </a:solidFill>
                <a:latin typeface="Calibri"/>
                <a:ea typeface="Calibri"/>
                <a:cs typeface="Calibri"/>
                <a:sym typeface="Calibri"/>
              </a:rPr>
              <a:t>consulente</a:t>
            </a:r>
            <a:r>
              <a:rPr lang="en-US" sz="2400" dirty="0">
                <a:solidFill>
                  <a:srgbClr val="404040"/>
                </a:solidFill>
                <a:latin typeface="Calibri"/>
                <a:ea typeface="Calibri"/>
                <a:cs typeface="Calibri"/>
                <a:sym typeface="Calibri"/>
              </a:rPr>
              <a:t> per </a:t>
            </a:r>
            <a:r>
              <a:rPr lang="en-US" sz="2400" dirty="0" err="1">
                <a:solidFill>
                  <a:srgbClr val="404040"/>
                </a:solidFill>
                <a:latin typeface="Calibri"/>
                <a:ea typeface="Calibri"/>
                <a:cs typeface="Calibri"/>
                <a:sym typeface="Calibri"/>
              </a:rPr>
              <a:t>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mutuatari</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aiutandoli</a:t>
            </a:r>
            <a:r>
              <a:rPr lang="en-US" sz="2400" dirty="0">
                <a:solidFill>
                  <a:srgbClr val="404040"/>
                </a:solidFill>
                <a:latin typeface="Calibri"/>
                <a:ea typeface="Calibri"/>
                <a:cs typeface="Calibri"/>
                <a:sym typeface="Calibri"/>
              </a:rPr>
              <a:t> a </a:t>
            </a:r>
            <a:r>
              <a:rPr lang="en-US" sz="2400" dirty="0" err="1">
                <a:solidFill>
                  <a:srgbClr val="404040"/>
                </a:solidFill>
                <a:latin typeface="Calibri"/>
                <a:ea typeface="Calibri"/>
                <a:cs typeface="Calibri"/>
                <a:sym typeface="Calibri"/>
              </a:rPr>
              <a:t>scegliere</a:t>
            </a:r>
            <a:r>
              <a:rPr lang="en-US" sz="2400" dirty="0">
                <a:solidFill>
                  <a:srgbClr val="404040"/>
                </a:solidFill>
                <a:latin typeface="Calibri"/>
                <a:ea typeface="Calibri"/>
                <a:cs typeface="Calibri"/>
                <a:sym typeface="Calibri"/>
              </a:rPr>
              <a:t> </a:t>
            </a:r>
            <a:r>
              <a:rPr lang="en-US" sz="2400" dirty="0" err="1">
                <a:solidFill>
                  <a:srgbClr val="404040"/>
                </a:solidFill>
                <a:latin typeface="Calibri"/>
                <a:ea typeface="Calibri"/>
                <a:cs typeface="Calibri"/>
                <a:sym typeface="Calibri"/>
              </a:rPr>
              <a:t>l'</a:t>
            </a:r>
            <a:r>
              <a:rPr lang="en-US" sz="2400" b="1" dirty="0" err="1">
                <a:solidFill>
                  <a:srgbClr val="404040"/>
                </a:solidFill>
                <a:latin typeface="Calibri"/>
                <a:ea typeface="Calibri"/>
                <a:cs typeface="Calibri"/>
                <a:sym typeface="Calibri"/>
              </a:rPr>
              <a:t>opzione</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migliore</a:t>
            </a:r>
            <a:r>
              <a:rPr lang="en-US" sz="2400"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rgbClr val="3F3F3F"/>
              </a:solidFill>
              <a:latin typeface="Calibri"/>
              <a:ea typeface="Calibri"/>
              <a:cs typeface="Calibri"/>
              <a:sym typeface="Calibri"/>
            </a:endParaRPr>
          </a:p>
        </p:txBody>
      </p:sp>
      <p:sp>
        <p:nvSpPr>
          <p:cNvPr id="1044" name="Google Shape;1044;p55"/>
          <p:cNvSpPr/>
          <p:nvPr/>
        </p:nvSpPr>
        <p:spPr>
          <a:xfrm>
            <a:off x="9014461" y="5632748"/>
            <a:ext cx="232743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www.thenounproject.com</a:t>
            </a:r>
            <a:endParaRPr sz="900" dirty="0"/>
          </a:p>
        </p:txBody>
      </p:sp>
      <p:pic>
        <p:nvPicPr>
          <p:cNvPr id="1045" name="Google Shape;1045;p55" descr="C:\Users\ANTONELLA\Desktop\Lending Icons - Download Free Vector Icons _ Noun Project_files\3508060-200.png"/>
          <p:cNvPicPr preferRelativeResize="0"/>
          <p:nvPr/>
        </p:nvPicPr>
        <p:blipFill rotWithShape="1">
          <a:blip r:embed="rId5">
            <a:alphaModFix/>
          </a:blip>
          <a:srcRect/>
          <a:stretch/>
        </p:blipFill>
        <p:spPr>
          <a:xfrm>
            <a:off x="7409524" y="1337655"/>
            <a:ext cx="4427036" cy="4427036"/>
          </a:xfrm>
          <a:prstGeom prst="rect">
            <a:avLst/>
          </a:prstGeom>
          <a:noFill/>
          <a:ln>
            <a:noFill/>
          </a:ln>
        </p:spPr>
      </p:pic>
      <p:pic>
        <p:nvPicPr>
          <p:cNvPr id="1046" name="Google Shape;1046;p55"/>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047" name="Google Shape;1047;p55"/>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048" name="Google Shape;1048;p55"/>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endParaRPr>
          </a:p>
        </p:txBody>
      </p:sp>
      <p:sp>
        <p:nvSpPr>
          <p:cNvPr id="1049" name="Google Shape;1049;p55"/>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4.3 </a:t>
            </a:r>
            <a:r>
              <a:rPr lang="en-US" sz="2400" b="1" dirty="0" err="1">
                <a:solidFill>
                  <a:srgbClr val="404040"/>
                </a:solidFill>
                <a:latin typeface="Calibri"/>
                <a:ea typeface="Calibri"/>
                <a:cs typeface="Calibri"/>
                <a:sym typeface="Calibri"/>
              </a:rPr>
              <a:t>Prestito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diretto</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54"/>
        <p:cNvGrpSpPr/>
        <p:nvPr/>
      </p:nvGrpSpPr>
      <p:grpSpPr>
        <a:xfrm>
          <a:off x="0" y="0"/>
          <a:ext cx="0" cy="0"/>
          <a:chOff x="0" y="0"/>
          <a:chExt cx="0" cy="0"/>
        </a:xfrm>
      </p:grpSpPr>
      <p:pic>
        <p:nvPicPr>
          <p:cNvPr id="1055" name="Google Shape;1055;p5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56" name="Google Shape;1056;p5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57" name="Google Shape;1057;p5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58" name="Google Shape;1058;p56"/>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59" name="Google Shape;1059;p5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61" name="Google Shape;1061;p56"/>
          <p:cNvSpPr/>
          <p:nvPr/>
        </p:nvSpPr>
        <p:spPr>
          <a:xfrm>
            <a:off x="402568" y="1668639"/>
            <a:ext cx="5178175" cy="2462213"/>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200" b="1" dirty="0" err="1">
                <a:solidFill>
                  <a:srgbClr val="009999"/>
                </a:solidFill>
                <a:latin typeface="Calibri"/>
                <a:ea typeface="Calibri"/>
                <a:cs typeface="Calibri"/>
                <a:sym typeface="Calibri"/>
              </a:rPr>
              <a:t>Prestito</a:t>
            </a:r>
            <a:r>
              <a:rPr lang="en-US" sz="2200" b="1" dirty="0">
                <a:solidFill>
                  <a:srgbClr val="009999"/>
                </a:solidFill>
                <a:latin typeface="Calibri"/>
                <a:ea typeface="Calibri"/>
                <a:cs typeface="Calibri"/>
                <a:sym typeface="Calibri"/>
              </a:rPr>
              <a:t> </a:t>
            </a:r>
            <a:r>
              <a:rPr lang="en-US" sz="2200" b="1" dirty="0" err="1">
                <a:solidFill>
                  <a:srgbClr val="009999"/>
                </a:solidFill>
                <a:latin typeface="Calibri"/>
                <a:ea typeface="Calibri"/>
                <a:cs typeface="Calibri"/>
                <a:sym typeface="Calibri"/>
              </a:rPr>
              <a:t>sul</a:t>
            </a:r>
            <a:r>
              <a:rPr lang="en-US" sz="2200" b="1" dirty="0">
                <a:solidFill>
                  <a:srgbClr val="009999"/>
                </a:solidFill>
                <a:latin typeface="Calibri"/>
                <a:ea typeface="Calibri"/>
                <a:cs typeface="Calibri"/>
                <a:sym typeface="Calibri"/>
              </a:rPr>
              <a:t> </a:t>
            </a:r>
            <a:r>
              <a:rPr lang="en-US" sz="2200" b="1" dirty="0" err="1">
                <a:solidFill>
                  <a:srgbClr val="009999"/>
                </a:solidFill>
                <a:latin typeface="Calibri"/>
                <a:ea typeface="Calibri"/>
                <a:cs typeface="Calibri"/>
                <a:sym typeface="Calibri"/>
              </a:rPr>
              <a:t>mercato</a:t>
            </a:r>
            <a:r>
              <a:rPr lang="en-US" sz="2200" b="1" dirty="0">
                <a:solidFill>
                  <a:srgbClr val="009999"/>
                </a:solidFill>
                <a:latin typeface="Calibri"/>
                <a:ea typeface="Calibri"/>
                <a:cs typeface="Calibri"/>
                <a:sym typeface="Calibri"/>
              </a:rPr>
              <a:t> </a:t>
            </a:r>
            <a:r>
              <a:rPr lang="en-US" sz="2200" dirty="0">
                <a:solidFill>
                  <a:srgbClr val="009999"/>
                </a:solidFill>
                <a:latin typeface="Calibri"/>
                <a:ea typeface="Calibri"/>
                <a:cs typeface="Calibri"/>
                <a:sym typeface="Calibri"/>
              </a:rPr>
              <a:t> </a:t>
            </a:r>
          </a:p>
          <a:p>
            <a:pPr marL="0" lvl="0" indent="0" algn="just" rtl="0">
              <a:spcBef>
                <a:spcPts val="0"/>
              </a:spcBef>
              <a:spcAft>
                <a:spcPts val="0"/>
              </a:spcAft>
              <a:buClr>
                <a:schemeClr val="dk1"/>
              </a:buClr>
              <a:buFont typeface="Arial"/>
              <a:buNone/>
            </a:pPr>
            <a:endParaRPr sz="22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200" dirty="0" err="1">
                <a:solidFill>
                  <a:srgbClr val="404040"/>
                </a:solidFill>
                <a:latin typeface="Calibri"/>
                <a:ea typeface="Calibri"/>
                <a:cs typeface="Calibri"/>
                <a:sym typeface="Calibri"/>
              </a:rPr>
              <a:t>Permette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agli</a:t>
            </a:r>
            <a:r>
              <a:rPr lang="en-US" sz="2200"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individui</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ottenere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prestiti</a:t>
            </a:r>
            <a:r>
              <a:rPr lang="en-US" sz="2200"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direttamente</a:t>
            </a:r>
            <a:r>
              <a:rPr lang="en-US" sz="2200" b="1" dirty="0">
                <a:solidFill>
                  <a:srgbClr val="404040"/>
                </a:solidFill>
                <a:latin typeface="Calibri"/>
                <a:ea typeface="Calibri"/>
                <a:cs typeface="Calibri"/>
                <a:sym typeface="Calibri"/>
              </a:rPr>
              <a:t> da </a:t>
            </a:r>
            <a:r>
              <a:rPr lang="en-US" sz="2200" b="1" dirty="0" err="1">
                <a:solidFill>
                  <a:srgbClr val="404040"/>
                </a:solidFill>
                <a:latin typeface="Calibri"/>
                <a:ea typeface="Calibri"/>
                <a:cs typeface="Calibri"/>
                <a:sym typeface="Calibri"/>
              </a:rPr>
              <a:t>altri</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individui</a:t>
            </a:r>
            <a:r>
              <a:rPr lang="en-US" sz="2200" b="1" dirty="0">
                <a:solidFill>
                  <a:srgbClr val="404040"/>
                </a:solidFill>
                <a:latin typeface="Calibri"/>
                <a:ea typeface="Calibri"/>
                <a:cs typeface="Calibri"/>
                <a:sym typeface="Calibri"/>
              </a:rPr>
              <a:t>,</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tagliando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fuori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l'istituzione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finanziaria</a:t>
            </a:r>
            <a:r>
              <a:rPr lang="en-US" sz="2200" dirty="0">
                <a:solidFill>
                  <a:srgbClr val="404040"/>
                </a:solidFill>
                <a:latin typeface="Calibri"/>
                <a:ea typeface="Calibri"/>
                <a:cs typeface="Calibri"/>
                <a:sym typeface="Calibri"/>
              </a:rPr>
              <a:t> come </a:t>
            </a:r>
            <a:r>
              <a:rPr lang="en-US" sz="2200" dirty="0" err="1">
                <a:solidFill>
                  <a:srgbClr val="404040"/>
                </a:solidFill>
                <a:latin typeface="Calibri"/>
                <a:ea typeface="Calibri"/>
                <a:cs typeface="Calibri"/>
                <a:sym typeface="Calibri"/>
              </a:rPr>
              <a:t>intermediario</a:t>
            </a:r>
            <a:r>
              <a:rPr lang="en-US" sz="2200" dirty="0">
                <a:solidFill>
                  <a:srgbClr val="404040"/>
                </a:solidFill>
                <a:latin typeface="Calibri"/>
                <a:ea typeface="Calibri"/>
                <a:cs typeface="Calibri"/>
                <a:sym typeface="Calibri"/>
              </a:rPr>
              <a:t>. I </a:t>
            </a:r>
            <a:r>
              <a:rPr lang="en-US" sz="2200" dirty="0" err="1">
                <a:solidFill>
                  <a:srgbClr val="404040"/>
                </a:solidFill>
                <a:latin typeface="Calibri"/>
                <a:ea typeface="Calibri"/>
                <a:cs typeface="Calibri"/>
                <a:sym typeface="Calibri"/>
              </a:rPr>
              <a:t>siti</a:t>
            </a:r>
            <a:r>
              <a:rPr lang="en-US" sz="2200" dirty="0">
                <a:solidFill>
                  <a:srgbClr val="404040"/>
                </a:solidFill>
                <a:latin typeface="Calibri"/>
                <a:ea typeface="Calibri"/>
                <a:cs typeface="Calibri"/>
                <a:sym typeface="Calibri"/>
              </a:rPr>
              <a:t> web di </a:t>
            </a:r>
            <a:r>
              <a:rPr lang="en-US" sz="2200" dirty="0" err="1">
                <a:solidFill>
                  <a:srgbClr val="404040"/>
                </a:solidFill>
                <a:latin typeface="Calibri"/>
                <a:ea typeface="Calibri"/>
                <a:cs typeface="Calibri"/>
                <a:sym typeface="Calibri"/>
              </a:rPr>
              <a:t>prestito</a:t>
            </a:r>
            <a:r>
              <a:rPr lang="en-US" sz="2200" dirty="0">
                <a:solidFill>
                  <a:srgbClr val="404040"/>
                </a:solidFill>
                <a:latin typeface="Calibri"/>
                <a:ea typeface="Calibri"/>
                <a:cs typeface="Calibri"/>
                <a:sym typeface="Calibri"/>
              </a:rPr>
              <a:t> P2P </a:t>
            </a:r>
            <a:r>
              <a:rPr lang="en-US" sz="2200" b="1" dirty="0" err="1">
                <a:solidFill>
                  <a:srgbClr val="404040"/>
                </a:solidFill>
                <a:latin typeface="Calibri"/>
                <a:ea typeface="Calibri"/>
                <a:cs typeface="Calibri"/>
                <a:sym typeface="Calibri"/>
              </a:rPr>
              <a:t>collegano</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i</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mutuatari</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direttamente</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agli</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investitori</a:t>
            </a:r>
            <a:r>
              <a:rPr lang="en-US" sz="2200" b="1" dirty="0">
                <a:solidFill>
                  <a:srgbClr val="404040"/>
                </a:solidFill>
                <a:latin typeface="Calibri"/>
                <a:ea typeface="Calibri"/>
                <a:cs typeface="Calibri"/>
                <a:sym typeface="Calibri"/>
              </a:rPr>
              <a:t>.</a:t>
            </a: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200" b="1" dirty="0">
              <a:solidFill>
                <a:srgbClr val="009999"/>
              </a:solidFill>
              <a:latin typeface="Calibri"/>
              <a:ea typeface="Calibri"/>
              <a:cs typeface="Calibri"/>
              <a:sym typeface="Calibri"/>
            </a:endParaRPr>
          </a:p>
        </p:txBody>
      </p:sp>
      <p:sp>
        <p:nvSpPr>
          <p:cNvPr id="1062" name="Google Shape;1062;p56"/>
          <p:cNvSpPr/>
          <p:nvPr/>
        </p:nvSpPr>
        <p:spPr>
          <a:xfrm>
            <a:off x="6350128" y="1683213"/>
            <a:ext cx="5176800" cy="212365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200" b="1" dirty="0">
                <a:solidFill>
                  <a:srgbClr val="009999"/>
                </a:solidFill>
                <a:latin typeface="Calibri"/>
                <a:ea typeface="Calibri"/>
                <a:cs typeface="Calibri"/>
                <a:sym typeface="Calibri"/>
              </a:rPr>
              <a:t>Crowdfunding</a:t>
            </a:r>
            <a:r>
              <a:rPr lang="en-US" sz="2200" dirty="0">
                <a:solidFill>
                  <a:srgbClr val="009999"/>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2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n-US" sz="2200" dirty="0">
                <a:solidFill>
                  <a:srgbClr val="404040"/>
                </a:solidFill>
                <a:latin typeface="Calibri"/>
                <a:ea typeface="Calibri"/>
                <a:cs typeface="Calibri"/>
                <a:sym typeface="Calibri"/>
              </a:rPr>
              <a:t>È </a:t>
            </a:r>
            <a:r>
              <a:rPr lang="en-US" sz="2200" dirty="0" err="1">
                <a:solidFill>
                  <a:srgbClr val="404040"/>
                </a:solidFill>
                <a:latin typeface="Calibri"/>
                <a:ea typeface="Calibri"/>
                <a:cs typeface="Calibri"/>
                <a:sym typeface="Calibri"/>
              </a:rPr>
              <a:t>l'uso</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piccole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quantità</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capitale</a:t>
            </a:r>
            <a:r>
              <a:rPr lang="en-US" sz="2200" dirty="0">
                <a:solidFill>
                  <a:srgbClr val="404040"/>
                </a:solidFill>
                <a:latin typeface="Calibri"/>
                <a:ea typeface="Calibri"/>
                <a:cs typeface="Calibri"/>
                <a:sym typeface="Calibri"/>
              </a:rPr>
              <a:t> da un gran </a:t>
            </a:r>
            <a:r>
              <a:rPr lang="en-US" sz="2200" dirty="0" err="1">
                <a:solidFill>
                  <a:srgbClr val="404040"/>
                </a:solidFill>
                <a:latin typeface="Calibri"/>
                <a:ea typeface="Calibri"/>
                <a:cs typeface="Calibri"/>
                <a:sym typeface="Calibri"/>
              </a:rPr>
              <a:t>numero</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individui</a:t>
            </a:r>
            <a:r>
              <a:rPr lang="en-US" sz="2200" dirty="0">
                <a:solidFill>
                  <a:srgbClr val="404040"/>
                </a:solidFill>
                <a:latin typeface="Calibri"/>
                <a:ea typeface="Calibri"/>
                <a:cs typeface="Calibri"/>
                <a:sym typeface="Calibri"/>
              </a:rPr>
              <a:t> per </a:t>
            </a:r>
            <a:r>
              <a:rPr lang="en-US" sz="2200" dirty="0" err="1">
                <a:solidFill>
                  <a:srgbClr val="404040"/>
                </a:solidFill>
                <a:latin typeface="Calibri"/>
                <a:ea typeface="Calibri"/>
                <a:cs typeface="Calibri"/>
                <a:sym typeface="Calibri"/>
              </a:rPr>
              <a:t>finanziare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nuova</a:t>
            </a:r>
            <a:r>
              <a:rPr lang="en-US" sz="2200" b="1" dirty="0">
                <a:solidFill>
                  <a:srgbClr val="404040"/>
                </a:solidFill>
                <a:latin typeface="Calibri"/>
                <a:ea typeface="Calibri"/>
                <a:cs typeface="Calibri"/>
                <a:sym typeface="Calibri"/>
              </a:rPr>
              <a:t> impresa </a:t>
            </a:r>
            <a:r>
              <a:rPr lang="en-US" sz="2200" b="1" dirty="0" err="1">
                <a:solidFill>
                  <a:srgbClr val="404040"/>
                </a:solidFill>
                <a:latin typeface="Calibri"/>
                <a:ea typeface="Calibri"/>
                <a:cs typeface="Calibri"/>
                <a:sym typeface="Calibri"/>
              </a:rPr>
              <a:t>commerciale</a:t>
            </a:r>
            <a:r>
              <a:rPr lang="en-US" sz="2200" dirty="0">
                <a:solidFill>
                  <a:srgbClr val="40404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200" b="1" dirty="0">
              <a:solidFill>
                <a:srgbClr val="009999"/>
              </a:solidFill>
              <a:latin typeface="Calibri"/>
              <a:ea typeface="Calibri"/>
              <a:cs typeface="Calibri"/>
              <a:sym typeface="Calibri"/>
            </a:endParaRPr>
          </a:p>
        </p:txBody>
      </p:sp>
      <p:pic>
        <p:nvPicPr>
          <p:cNvPr id="1063" name="Google Shape;1063;p56" descr="10+ Free Peer To Peer &amp; Bitcoin Illustrations - Pixabay"/>
          <p:cNvPicPr preferRelativeResize="0"/>
          <p:nvPr/>
        </p:nvPicPr>
        <p:blipFill rotWithShape="1">
          <a:blip r:embed="rId5">
            <a:alphaModFix/>
          </a:blip>
          <a:srcRect t="6354" r="5135" b="7834"/>
          <a:stretch/>
        </p:blipFill>
        <p:spPr>
          <a:xfrm>
            <a:off x="2231706" y="4241891"/>
            <a:ext cx="2340294" cy="1585647"/>
          </a:xfrm>
          <a:prstGeom prst="rect">
            <a:avLst/>
          </a:prstGeom>
          <a:noFill/>
          <a:ln>
            <a:noFill/>
          </a:ln>
        </p:spPr>
      </p:pic>
      <p:pic>
        <p:nvPicPr>
          <p:cNvPr id="1064" name="Google Shape;1064;p56" descr="Il Crowdfunding, Folla, Investimenti"/>
          <p:cNvPicPr preferRelativeResize="0"/>
          <p:nvPr/>
        </p:nvPicPr>
        <p:blipFill rotWithShape="1">
          <a:blip r:embed="rId6">
            <a:alphaModFix/>
          </a:blip>
          <a:srcRect/>
          <a:stretch/>
        </p:blipFill>
        <p:spPr>
          <a:xfrm>
            <a:off x="7491989" y="4177241"/>
            <a:ext cx="3177343" cy="1600440"/>
          </a:xfrm>
          <a:prstGeom prst="rect">
            <a:avLst/>
          </a:prstGeom>
          <a:noFill/>
          <a:ln>
            <a:noFill/>
          </a:ln>
        </p:spPr>
      </p:pic>
      <p:sp>
        <p:nvSpPr>
          <p:cNvPr id="1065" name="Google Shape;1065;p56"/>
          <p:cNvSpPr/>
          <p:nvPr/>
        </p:nvSpPr>
        <p:spPr>
          <a:xfrm>
            <a:off x="8347855" y="5811055"/>
            <a:ext cx="182056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rgbClr val="3F3F3F"/>
                </a:solidFill>
                <a:sym typeface="Arial"/>
              </a:rPr>
              <a:t>Source: www.pixabay.com</a:t>
            </a:r>
            <a:endParaRPr sz="900" dirty="0"/>
          </a:p>
        </p:txBody>
      </p:sp>
      <p:sp>
        <p:nvSpPr>
          <p:cNvPr id="1066" name="Google Shape;1066;p56"/>
          <p:cNvSpPr/>
          <p:nvPr/>
        </p:nvSpPr>
        <p:spPr>
          <a:xfrm>
            <a:off x="2491572" y="5900399"/>
            <a:ext cx="182056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rgbClr val="3F3F3F"/>
                </a:solidFill>
                <a:sym typeface="Arial"/>
              </a:rPr>
              <a:t>Source: www.pixabay.com</a:t>
            </a:r>
            <a:endParaRPr sz="900" dirty="0"/>
          </a:p>
        </p:txBody>
      </p:sp>
      <p:pic>
        <p:nvPicPr>
          <p:cNvPr id="1067" name="Google Shape;1067;p56"/>
          <p:cNvPicPr preferRelativeResize="0"/>
          <p:nvPr/>
        </p:nvPicPr>
        <p:blipFill rotWithShape="1">
          <a:blip r:embed="rId7">
            <a:alphaModFix/>
          </a:blip>
          <a:srcRect l="22747" t="21849" r="23011" b="33459"/>
          <a:stretch/>
        </p:blipFill>
        <p:spPr>
          <a:xfrm>
            <a:off x="11082296" y="0"/>
            <a:ext cx="1109704" cy="914305"/>
          </a:xfrm>
          <a:prstGeom prst="rect">
            <a:avLst/>
          </a:prstGeom>
          <a:noFill/>
          <a:ln>
            <a:noFill/>
          </a:ln>
        </p:spPr>
      </p:pic>
      <p:pic>
        <p:nvPicPr>
          <p:cNvPr id="1068" name="Google Shape;1068;p56"/>
          <p:cNvPicPr preferRelativeResize="0"/>
          <p:nvPr/>
        </p:nvPicPr>
        <p:blipFill rotWithShape="1">
          <a:blip r:embed="rId8">
            <a:alphaModFix/>
          </a:blip>
          <a:srcRect l="5248" t="14968" r="3895" b="11903"/>
          <a:stretch/>
        </p:blipFill>
        <p:spPr>
          <a:xfrm>
            <a:off x="39600" y="6172702"/>
            <a:ext cx="2337847" cy="537328"/>
          </a:xfrm>
          <a:prstGeom prst="rect">
            <a:avLst/>
          </a:prstGeom>
          <a:noFill/>
          <a:ln>
            <a:noFill/>
          </a:ln>
        </p:spPr>
      </p:pic>
      <p:sp>
        <p:nvSpPr>
          <p:cNvPr id="1069" name="Google Shape;1069;p56"/>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endParaRPr>
          </a:p>
        </p:txBody>
      </p:sp>
      <p:sp>
        <p:nvSpPr>
          <p:cNvPr id="1070" name="Google Shape;1070;p56"/>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4.4 </a:t>
            </a:r>
            <a:r>
              <a:rPr lang="en-US" sz="2400" b="1" dirty="0" err="1">
                <a:solidFill>
                  <a:srgbClr val="404040"/>
                </a:solidFill>
                <a:latin typeface="Calibri"/>
                <a:ea typeface="Calibri"/>
                <a:cs typeface="Calibri"/>
                <a:sym typeface="Calibri"/>
              </a:rPr>
              <a:t>Servizi</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alternativi</a:t>
            </a:r>
            <a:r>
              <a:rPr lang="en-US" sz="2400" b="1" dirty="0">
                <a:solidFill>
                  <a:srgbClr val="404040"/>
                </a:solidFill>
                <a:latin typeface="Calibri"/>
                <a:ea typeface="Calibri"/>
                <a:cs typeface="Calibri"/>
                <a:sym typeface="Calibri"/>
              </a:rPr>
              <a:t> di </a:t>
            </a:r>
            <a:r>
              <a:rPr lang="en-US" sz="2400" b="1" dirty="0" err="1">
                <a:solidFill>
                  <a:srgbClr val="404040"/>
                </a:solidFill>
                <a:latin typeface="Calibri"/>
                <a:ea typeface="Calibri"/>
                <a:cs typeface="Calibri"/>
                <a:sym typeface="Calibri"/>
              </a:rPr>
              <a:t>prestito</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digitale</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sp>
        <p:nvSpPr>
          <p:cNvPr id="18"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74"/>
        <p:cNvGrpSpPr/>
        <p:nvPr/>
      </p:nvGrpSpPr>
      <p:grpSpPr>
        <a:xfrm>
          <a:off x="0" y="0"/>
          <a:ext cx="0" cy="0"/>
          <a:chOff x="0" y="0"/>
          <a:chExt cx="0" cy="0"/>
        </a:xfrm>
      </p:grpSpPr>
      <p:pic>
        <p:nvPicPr>
          <p:cNvPr id="1075" name="Google Shape;1075;p57"/>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76" name="Google Shape;1076;p57"/>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77" name="Google Shape;1077;p57"/>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78" name="Google Shape;1078;p57"/>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79" name="Google Shape;1079;p57"/>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81" name="Google Shape;1081;p57"/>
          <p:cNvSpPr/>
          <p:nvPr/>
        </p:nvSpPr>
        <p:spPr>
          <a:xfrm>
            <a:off x="392401" y="1793974"/>
            <a:ext cx="6006732" cy="347787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3F3F3F"/>
              </a:buClr>
              <a:buSzPts val="2200"/>
              <a:buFont typeface="Noto Sans Symbols"/>
              <a:buChar char="⮚"/>
            </a:pPr>
            <a:r>
              <a:rPr lang="en-US" sz="2200" b="1" dirty="0">
                <a:solidFill>
                  <a:srgbClr val="3F3F3F"/>
                </a:solidFill>
                <a:latin typeface="Calibri"/>
                <a:ea typeface="Calibri"/>
                <a:cs typeface="Calibri"/>
                <a:sym typeface="Calibri"/>
              </a:rPr>
              <a:t>E</a:t>
            </a:r>
            <a:r>
              <a:rPr lang="en-US" sz="2200" b="1" dirty="0">
                <a:solidFill>
                  <a:srgbClr val="404040"/>
                </a:solidFill>
                <a:latin typeface="Calibri"/>
                <a:ea typeface="Calibri"/>
                <a:cs typeface="Calibri"/>
                <a:sym typeface="Calibri"/>
              </a:rPr>
              <a:t>quity Crowdfunding</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Vendita</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quota di </a:t>
            </a:r>
            <a:r>
              <a:rPr lang="en-US" sz="2200" dirty="0" err="1">
                <a:solidFill>
                  <a:srgbClr val="404040"/>
                </a:solidFill>
                <a:latin typeface="Calibri"/>
                <a:ea typeface="Calibri"/>
                <a:cs typeface="Calibri"/>
                <a:sym typeface="Calibri"/>
              </a:rPr>
              <a:t>un'impresa</a:t>
            </a:r>
            <a:r>
              <a:rPr lang="en-US" sz="2200" dirty="0">
                <a:solidFill>
                  <a:srgbClr val="404040"/>
                </a:solidFill>
                <a:latin typeface="Calibri"/>
                <a:ea typeface="Calibri"/>
                <a:cs typeface="Calibri"/>
                <a:sym typeface="Calibri"/>
              </a:rPr>
              <a:t> a un </a:t>
            </a:r>
            <a:r>
              <a:rPr lang="en-US" sz="2200" dirty="0" err="1">
                <a:solidFill>
                  <a:srgbClr val="404040"/>
                </a:solidFill>
                <a:latin typeface="Calibri"/>
                <a:ea typeface="Calibri"/>
                <a:cs typeface="Calibri"/>
                <a:sym typeface="Calibri"/>
              </a:rPr>
              <a:t>certo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numero</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investitori</a:t>
            </a:r>
            <a:r>
              <a:rPr lang="en-US" sz="2200" dirty="0">
                <a:solidFill>
                  <a:srgbClr val="404040"/>
                </a:solidFill>
                <a:latin typeface="Calibri"/>
                <a:ea typeface="Calibri"/>
                <a:cs typeface="Calibri"/>
                <a:sym typeface="Calibri"/>
              </a:rPr>
              <a:t> in </a:t>
            </a:r>
            <a:r>
              <a:rPr lang="en-US" sz="2200" dirty="0" err="1">
                <a:solidFill>
                  <a:srgbClr val="404040"/>
                </a:solidFill>
                <a:latin typeface="Calibri"/>
                <a:ea typeface="Calibri"/>
                <a:cs typeface="Calibri"/>
                <a:sym typeface="Calibri"/>
              </a:rPr>
              <a:t>cambio</a:t>
            </a:r>
            <a:r>
              <a:rPr lang="en-US" sz="2200" dirty="0">
                <a:solidFill>
                  <a:srgbClr val="404040"/>
                </a:solidFill>
                <a:latin typeface="Calibri"/>
                <a:ea typeface="Calibri"/>
                <a:cs typeface="Calibri"/>
                <a:sym typeface="Calibri"/>
              </a:rPr>
              <a:t> di un </a:t>
            </a:r>
            <a:r>
              <a:rPr lang="en-US" sz="2200" dirty="0" err="1">
                <a:solidFill>
                  <a:srgbClr val="404040"/>
                </a:solidFill>
                <a:latin typeface="Calibri"/>
                <a:ea typeface="Calibri"/>
                <a:cs typeface="Calibri"/>
                <a:sym typeface="Calibri"/>
              </a:rPr>
              <a:t>investimento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L'idea</a:t>
            </a:r>
            <a:r>
              <a:rPr lang="en-US" sz="2200" dirty="0">
                <a:solidFill>
                  <a:srgbClr val="404040"/>
                </a:solidFill>
                <a:latin typeface="Calibri"/>
                <a:ea typeface="Calibri"/>
                <a:cs typeface="Calibri"/>
                <a:sym typeface="Calibri"/>
              </a:rPr>
              <a:t> è simile a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borsa</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valori</a:t>
            </a:r>
            <a:r>
              <a:rPr lang="en-US" sz="2200" dirty="0">
                <a:solidFill>
                  <a:srgbClr val="404040"/>
                </a:solidFill>
                <a:latin typeface="Calibri"/>
                <a:ea typeface="Calibri"/>
                <a:cs typeface="Calibri"/>
                <a:sym typeface="Calibri"/>
              </a:rPr>
              <a:t>, o a un </a:t>
            </a:r>
            <a:r>
              <a:rPr lang="en-US" sz="2200" dirty="0" err="1">
                <a:solidFill>
                  <a:srgbClr val="404040"/>
                </a:solidFill>
                <a:latin typeface="Calibri"/>
                <a:ea typeface="Calibri"/>
                <a:cs typeface="Calibri"/>
                <a:sym typeface="Calibri"/>
              </a:rPr>
              <a:t>capitale</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rischio</a:t>
            </a:r>
            <a:r>
              <a:rPr lang="en-US" sz="2200" dirty="0">
                <a:solidFill>
                  <a:srgbClr val="404040"/>
                </a:solidFill>
                <a:latin typeface="Calibri"/>
                <a:ea typeface="Calibri"/>
                <a:cs typeface="Calibri"/>
                <a:sym typeface="Calibri"/>
              </a:rPr>
              <a:t>.</a:t>
            </a:r>
            <a:endParaRPr dirty="0">
              <a:latin typeface="Calibri"/>
              <a:ea typeface="Calibri"/>
              <a:cs typeface="Calibri"/>
              <a:sym typeface="Calibri"/>
            </a:endParaRPr>
          </a:p>
          <a:p>
            <a:pPr marL="342900" marR="0" lvl="0" indent="-203200" algn="just" rtl="0">
              <a:spcBef>
                <a:spcPts val="0"/>
              </a:spcBef>
              <a:spcAft>
                <a:spcPts val="0"/>
              </a:spcAft>
              <a:buClr>
                <a:schemeClr val="dk1"/>
              </a:buClr>
              <a:buSzPts val="2200"/>
              <a:buFont typeface="Noto Sans Symbols"/>
              <a:buNone/>
            </a:pPr>
            <a:endParaRPr sz="2200" dirty="0">
              <a:solidFill>
                <a:srgbClr val="3F3F3F"/>
              </a:solidFill>
              <a:latin typeface="Calibri"/>
              <a:ea typeface="Calibri"/>
              <a:cs typeface="Calibri"/>
              <a:sym typeface="Calibri"/>
            </a:endParaRPr>
          </a:p>
          <a:p>
            <a:pPr marL="342900" marR="0" lvl="0" indent="-342900" algn="just" rtl="0">
              <a:spcBef>
                <a:spcPts val="0"/>
              </a:spcBef>
              <a:spcAft>
                <a:spcPts val="0"/>
              </a:spcAft>
              <a:buClr>
                <a:srgbClr val="3F3F3F"/>
              </a:buClr>
              <a:buSzPts val="2200"/>
              <a:buFont typeface="Noto Sans Symbols"/>
              <a:buChar char="⮚"/>
            </a:pPr>
            <a:r>
              <a:rPr lang="en-US" sz="2200" b="1" dirty="0">
                <a:solidFill>
                  <a:srgbClr val="404040"/>
                </a:solidFill>
                <a:latin typeface="Calibri"/>
                <a:ea typeface="Calibri"/>
                <a:cs typeface="Calibri"/>
                <a:sym typeface="Calibri"/>
              </a:rPr>
              <a:t>Crowdfunding </a:t>
            </a:r>
            <a:r>
              <a:rPr lang="en-US" sz="2200" b="1" dirty="0" err="1">
                <a:solidFill>
                  <a:srgbClr val="404040"/>
                </a:solidFill>
                <a:latin typeface="Calibri"/>
                <a:ea typeface="Calibri"/>
                <a:cs typeface="Calibri"/>
                <a:sym typeface="Calibri"/>
              </a:rPr>
              <a:t>basato</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su</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ricompense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gli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individui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donano</a:t>
            </a:r>
            <a:r>
              <a:rPr lang="en-US" sz="2200" dirty="0">
                <a:solidFill>
                  <a:srgbClr val="404040"/>
                </a:solidFill>
                <a:latin typeface="Calibri"/>
                <a:ea typeface="Calibri"/>
                <a:cs typeface="Calibri"/>
                <a:sym typeface="Calibri"/>
              </a:rPr>
              <a:t> a un </a:t>
            </a:r>
            <a:r>
              <a:rPr lang="en-US" sz="2200" dirty="0" err="1">
                <a:solidFill>
                  <a:srgbClr val="404040"/>
                </a:solidFill>
                <a:latin typeface="Calibri"/>
                <a:ea typeface="Calibri"/>
                <a:cs typeface="Calibri"/>
                <a:sym typeface="Calibri"/>
              </a:rPr>
              <a:t>progetto</a:t>
            </a:r>
            <a:r>
              <a:rPr lang="en-US" sz="2200" dirty="0">
                <a:solidFill>
                  <a:srgbClr val="404040"/>
                </a:solidFill>
                <a:latin typeface="Calibri"/>
                <a:ea typeface="Calibri"/>
                <a:cs typeface="Calibri"/>
                <a:sym typeface="Calibri"/>
              </a:rPr>
              <a:t> o a </a:t>
            </a:r>
            <a:r>
              <a:rPr lang="en-US" sz="2200" dirty="0" err="1">
                <a:solidFill>
                  <a:srgbClr val="404040"/>
                </a:solidFill>
                <a:latin typeface="Calibri"/>
                <a:ea typeface="Calibri"/>
                <a:cs typeface="Calibri"/>
                <a:sym typeface="Calibri"/>
              </a:rPr>
              <a:t>un'impresa</a:t>
            </a:r>
            <a:r>
              <a:rPr lang="en-US" sz="2200" dirty="0">
                <a:solidFill>
                  <a:srgbClr val="404040"/>
                </a:solidFill>
                <a:latin typeface="Calibri"/>
                <a:ea typeface="Calibri"/>
                <a:cs typeface="Calibri"/>
                <a:sym typeface="Calibri"/>
              </a:rPr>
              <a:t> con </a:t>
            </a:r>
            <a:r>
              <a:rPr lang="en-US" sz="2200" dirty="0" err="1">
                <a:solidFill>
                  <a:srgbClr val="404040"/>
                </a:solidFill>
                <a:latin typeface="Calibri"/>
                <a:ea typeface="Calibri"/>
                <a:cs typeface="Calibri"/>
                <a:sym typeface="Calibri"/>
              </a:rPr>
              <a:t>l'aspettativa</a:t>
            </a:r>
            <a:r>
              <a:rPr lang="en-US" sz="2200" dirty="0">
                <a:solidFill>
                  <a:srgbClr val="404040"/>
                </a:solidFill>
                <a:latin typeface="Calibri"/>
                <a:ea typeface="Calibri"/>
                <a:cs typeface="Calibri"/>
                <a:sym typeface="Calibri"/>
              </a:rPr>
              <a:t> di </a:t>
            </a:r>
            <a:r>
              <a:rPr lang="en-US" sz="2200" b="1" dirty="0" err="1">
                <a:solidFill>
                  <a:srgbClr val="404040"/>
                </a:solidFill>
                <a:latin typeface="Calibri"/>
                <a:ea typeface="Calibri"/>
                <a:cs typeface="Calibri"/>
                <a:sym typeface="Calibri"/>
              </a:rPr>
              <a:t>ricevere</a:t>
            </a:r>
            <a:r>
              <a:rPr lang="en-US" sz="2200" b="1" dirty="0">
                <a:solidFill>
                  <a:srgbClr val="404040"/>
                </a:solidFill>
                <a:latin typeface="Calibri"/>
                <a:ea typeface="Calibri"/>
                <a:cs typeface="Calibri"/>
                <a:sym typeface="Calibri"/>
              </a:rPr>
              <a:t> in </a:t>
            </a:r>
            <a:r>
              <a:rPr lang="en-US" sz="2200" b="1" dirty="0" err="1">
                <a:solidFill>
                  <a:srgbClr val="404040"/>
                </a:solidFill>
                <a:latin typeface="Calibri"/>
                <a:ea typeface="Calibri"/>
                <a:cs typeface="Calibri"/>
                <a:sym typeface="Calibri"/>
              </a:rPr>
              <a:t>cambio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ricompensa</a:t>
            </a:r>
            <a:r>
              <a:rPr lang="en-US" sz="2200" dirty="0">
                <a:solidFill>
                  <a:srgbClr val="404040"/>
                </a:solidFill>
                <a:latin typeface="Calibri"/>
                <a:ea typeface="Calibri"/>
                <a:cs typeface="Calibri"/>
                <a:sym typeface="Calibri"/>
              </a:rPr>
              <a:t> non </a:t>
            </a:r>
            <a:r>
              <a:rPr lang="en-US" sz="2200" dirty="0" err="1">
                <a:solidFill>
                  <a:srgbClr val="404040"/>
                </a:solidFill>
                <a:latin typeface="Calibri"/>
                <a:ea typeface="Calibri"/>
                <a:cs typeface="Calibri"/>
                <a:sym typeface="Calibri"/>
              </a:rPr>
              <a:t>finanziaria</a:t>
            </a:r>
            <a:r>
              <a:rPr lang="en-US" sz="2200" dirty="0">
                <a:solidFill>
                  <a:srgbClr val="404040"/>
                </a:solidFill>
                <a:latin typeface="Calibri"/>
                <a:ea typeface="Calibri"/>
                <a:cs typeface="Calibri"/>
                <a:sym typeface="Calibri"/>
              </a:rPr>
              <a:t>, come </a:t>
            </a:r>
            <a:r>
              <a:rPr lang="en-US" sz="2200" dirty="0" err="1">
                <a:solidFill>
                  <a:srgbClr val="404040"/>
                </a:solidFill>
                <a:latin typeface="Calibri"/>
                <a:ea typeface="Calibri"/>
                <a:cs typeface="Calibri"/>
                <a:sym typeface="Calibri"/>
              </a:rPr>
              <a:t>beni</a:t>
            </a:r>
            <a:r>
              <a:rPr lang="en-US" sz="2200" dirty="0">
                <a:solidFill>
                  <a:srgbClr val="404040"/>
                </a:solidFill>
                <a:latin typeface="Calibri"/>
                <a:ea typeface="Calibri"/>
                <a:cs typeface="Calibri"/>
                <a:sym typeface="Calibri"/>
              </a:rPr>
              <a:t> o </a:t>
            </a:r>
            <a:r>
              <a:rPr lang="en-US" sz="2200" dirty="0" err="1">
                <a:solidFill>
                  <a:srgbClr val="404040"/>
                </a:solidFill>
                <a:latin typeface="Calibri"/>
                <a:ea typeface="Calibri"/>
                <a:cs typeface="Calibri"/>
                <a:sym typeface="Calibri"/>
              </a:rPr>
              <a:t>servizi</a:t>
            </a:r>
            <a:r>
              <a:rPr lang="en-US" sz="2200" dirty="0">
                <a:solidFill>
                  <a:srgbClr val="404040"/>
                </a:solidFill>
                <a:latin typeface="Calibri"/>
                <a:ea typeface="Calibri"/>
                <a:cs typeface="Calibri"/>
                <a:sym typeface="Calibri"/>
              </a:rPr>
              <a:t>, in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fase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successiva</a:t>
            </a:r>
            <a:r>
              <a:rPr lang="en-US" sz="2200" dirty="0">
                <a:solidFill>
                  <a:srgbClr val="404040"/>
                </a:solidFill>
                <a:latin typeface="Calibri"/>
                <a:ea typeface="Calibri"/>
                <a:cs typeface="Calibri"/>
                <a:sym typeface="Calibri"/>
              </a:rPr>
              <a:t> in </a:t>
            </a:r>
            <a:r>
              <a:rPr lang="en-US" sz="2200" dirty="0" err="1">
                <a:solidFill>
                  <a:srgbClr val="404040"/>
                </a:solidFill>
                <a:latin typeface="Calibri"/>
                <a:ea typeface="Calibri"/>
                <a:cs typeface="Calibri"/>
                <a:sym typeface="Calibri"/>
              </a:rPr>
              <a:t>cambio</a:t>
            </a:r>
            <a:r>
              <a:rPr lang="en-US" sz="2200" dirty="0">
                <a:solidFill>
                  <a:srgbClr val="404040"/>
                </a:solidFill>
                <a:latin typeface="Calibri"/>
                <a:ea typeface="Calibri"/>
                <a:cs typeface="Calibri"/>
                <a:sym typeface="Calibri"/>
              </a:rPr>
              <a:t> del </a:t>
            </a:r>
            <a:r>
              <a:rPr lang="en-US" sz="2200" dirty="0" err="1">
                <a:solidFill>
                  <a:srgbClr val="404040"/>
                </a:solidFill>
                <a:latin typeface="Calibri"/>
                <a:ea typeface="Calibri"/>
                <a:cs typeface="Calibri"/>
                <a:sym typeface="Calibri"/>
              </a:rPr>
              <a:t>loro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contributo</a:t>
            </a:r>
            <a:r>
              <a:rPr lang="en-US" sz="2200" dirty="0">
                <a:solidFill>
                  <a:srgbClr val="404040"/>
                </a:solidFill>
                <a:latin typeface="Calibri"/>
                <a:ea typeface="Calibri"/>
                <a:cs typeface="Calibri"/>
                <a:sym typeface="Calibri"/>
              </a:rPr>
              <a:t>.</a:t>
            </a:r>
            <a:endParaRPr sz="2200" dirty="0">
              <a:solidFill>
                <a:srgbClr val="3F3F3F"/>
              </a:solidFill>
              <a:latin typeface="Calibri"/>
              <a:ea typeface="Calibri"/>
              <a:cs typeface="Calibri"/>
              <a:sym typeface="Calibri"/>
            </a:endParaRPr>
          </a:p>
        </p:txBody>
      </p:sp>
      <p:pic>
        <p:nvPicPr>
          <p:cNvPr id="1082" name="Google Shape;1082;p57" descr="Crowdfunding research scheme | Download Scientific Diagram"/>
          <p:cNvPicPr preferRelativeResize="0"/>
          <p:nvPr/>
        </p:nvPicPr>
        <p:blipFill rotWithShape="1">
          <a:blip r:embed="rId5">
            <a:alphaModFix/>
          </a:blip>
          <a:srcRect/>
          <a:stretch/>
        </p:blipFill>
        <p:spPr>
          <a:xfrm>
            <a:off x="7172030" y="2255329"/>
            <a:ext cx="4528232" cy="2839740"/>
          </a:xfrm>
          <a:prstGeom prst="rect">
            <a:avLst/>
          </a:prstGeom>
          <a:noFill/>
          <a:ln>
            <a:noFill/>
          </a:ln>
        </p:spPr>
      </p:pic>
      <p:sp>
        <p:nvSpPr>
          <p:cNvPr id="1083" name="Google Shape;1083;p57"/>
          <p:cNvSpPr/>
          <p:nvPr/>
        </p:nvSpPr>
        <p:spPr>
          <a:xfrm>
            <a:off x="9539158" y="5120506"/>
            <a:ext cx="2161104"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www.researchgate.com</a:t>
            </a:r>
            <a:endParaRPr sz="900" dirty="0"/>
          </a:p>
        </p:txBody>
      </p:sp>
      <p:pic>
        <p:nvPicPr>
          <p:cNvPr id="1084" name="Google Shape;1084;p57"/>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085" name="Google Shape;1085;p57"/>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086" name="Google Shape;1086;p57"/>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2400">
              <a:solidFill>
                <a:srgbClr val="3F3F3F"/>
              </a:solidFill>
              <a:latin typeface="Arial"/>
              <a:ea typeface="Arial"/>
              <a:cs typeface="Arial"/>
              <a:sym typeface="Arial"/>
            </a:endParaRPr>
          </a:p>
        </p:txBody>
      </p:sp>
      <p:sp>
        <p:nvSpPr>
          <p:cNvPr id="1087" name="Google Shape;1087;p57"/>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4.5 Diversi tipi di Crowdfunding</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091"/>
        <p:cNvGrpSpPr/>
        <p:nvPr/>
      </p:nvGrpSpPr>
      <p:grpSpPr>
        <a:xfrm>
          <a:off x="0" y="0"/>
          <a:ext cx="0" cy="0"/>
          <a:chOff x="0" y="0"/>
          <a:chExt cx="0" cy="0"/>
        </a:xfrm>
      </p:grpSpPr>
      <p:pic>
        <p:nvPicPr>
          <p:cNvPr id="1092" name="Google Shape;1092;p58"/>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093" name="Google Shape;1093;p58"/>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094" name="Google Shape;1094;p58"/>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095" name="Google Shape;1095;p58"/>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096" name="Google Shape;1096;p58"/>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098" name="Google Shape;1098;p58"/>
          <p:cNvSpPr/>
          <p:nvPr/>
        </p:nvSpPr>
        <p:spPr>
          <a:xfrm>
            <a:off x="2870956" y="2247422"/>
            <a:ext cx="6465328" cy="823559"/>
          </a:xfrm>
          <a:prstGeom prst="rect">
            <a:avLst/>
          </a:prstGeom>
          <a:noFill/>
          <a:ln>
            <a:noFill/>
          </a:ln>
        </p:spPr>
        <p:txBody>
          <a:bodyPr spcFirstLastPara="1" wrap="square" lIns="91425" tIns="45700" rIns="91425" bIns="45700" anchor="ctr" anchorCtr="0">
            <a:spAutoFit/>
          </a:bodyPr>
          <a:lstStyle/>
          <a:p>
            <a:pPr marL="0" lvl="0" indent="0" algn="ctr" rtl="0">
              <a:lnSpc>
                <a:spcPct val="108000"/>
              </a:lnSpc>
              <a:spcBef>
                <a:spcPts val="0"/>
              </a:spcBef>
              <a:spcAft>
                <a:spcPts val="0"/>
              </a:spcAft>
              <a:buClr>
                <a:schemeClr val="dk1"/>
              </a:buClr>
              <a:buFont typeface="Arial"/>
              <a:buNone/>
            </a:pPr>
            <a:r>
              <a:rPr lang="en-US" sz="2200">
                <a:solidFill>
                  <a:srgbClr val="404040"/>
                </a:solidFill>
                <a:latin typeface="Calibri"/>
                <a:ea typeface="Calibri"/>
                <a:cs typeface="Calibri"/>
                <a:sym typeface="Calibri"/>
              </a:rPr>
              <a:t>Prestito digitale attraverso una piattaforma multicanale</a:t>
            </a:r>
            <a:endParaRPr sz="2200">
              <a:solidFill>
                <a:schemeClr val="dk1"/>
              </a:solidFill>
              <a:latin typeface="Calibri"/>
              <a:ea typeface="Calibri"/>
              <a:cs typeface="Calibri"/>
              <a:sym typeface="Calibri"/>
            </a:endParaRPr>
          </a:p>
          <a:p>
            <a:pPr marL="0" lvl="0" indent="0" algn="ctr" rtl="0">
              <a:lnSpc>
                <a:spcPct val="108000"/>
              </a:lnSpc>
              <a:spcBef>
                <a:spcPts val="0"/>
              </a:spcBef>
              <a:spcAft>
                <a:spcPts val="0"/>
              </a:spcAft>
              <a:buClr>
                <a:schemeClr val="dk1"/>
              </a:buClr>
              <a:buFont typeface="Arial"/>
              <a:buNone/>
            </a:pPr>
            <a:r>
              <a:rPr lang="en-US" sz="2200" u="sng">
                <a:solidFill>
                  <a:schemeClr val="hlink"/>
                </a:solidFill>
                <a:latin typeface="Calibri"/>
                <a:ea typeface="Calibri"/>
                <a:cs typeface="Calibri"/>
                <a:sym typeface="Calibri"/>
                <a:hlinkClick r:id="rId5"/>
              </a:rPr>
              <a:t>https://www.youtube.com/watch?v=_otIGEQB47I</a:t>
            </a:r>
            <a:endParaRPr sz="2200">
              <a:solidFill>
                <a:schemeClr val="dk1"/>
              </a:solidFill>
              <a:latin typeface="Calibri"/>
              <a:ea typeface="Calibri"/>
              <a:cs typeface="Calibri"/>
              <a:sym typeface="Calibri"/>
            </a:endParaRPr>
          </a:p>
          <a:p>
            <a:pPr marL="0" marR="0" lvl="0" indent="0" algn="ctr" rtl="0">
              <a:lnSpc>
                <a:spcPct val="108000"/>
              </a:lnSpc>
              <a:spcBef>
                <a:spcPts val="0"/>
              </a:spcBef>
              <a:spcAft>
                <a:spcPts val="0"/>
              </a:spcAft>
              <a:buNone/>
            </a:pPr>
            <a:endParaRPr sz="2200">
              <a:solidFill>
                <a:srgbClr val="3F3F3F"/>
              </a:solidFill>
              <a:latin typeface="Calibri"/>
              <a:ea typeface="Calibri"/>
              <a:cs typeface="Calibri"/>
              <a:sym typeface="Calibri"/>
            </a:endParaRPr>
          </a:p>
        </p:txBody>
      </p:sp>
      <p:sp>
        <p:nvSpPr>
          <p:cNvPr id="1099" name="Google Shape;1099;p58"/>
          <p:cNvSpPr/>
          <p:nvPr/>
        </p:nvSpPr>
        <p:spPr>
          <a:xfrm>
            <a:off x="1792349" y="3352233"/>
            <a:ext cx="8851143" cy="1986914"/>
          </a:xfrm>
          <a:prstGeom prst="rect">
            <a:avLst/>
          </a:prstGeom>
          <a:noFill/>
          <a:ln>
            <a:noFill/>
          </a:ln>
        </p:spPr>
        <p:txBody>
          <a:bodyPr spcFirstLastPara="1" wrap="square" lIns="91425" tIns="45700" rIns="91425" bIns="45700" anchor="ctr" anchorCtr="0">
            <a:spAutoFit/>
          </a:bodyPr>
          <a:lstStyle/>
          <a:p>
            <a:pPr marL="0" lvl="0" indent="0" algn="ctr" rtl="0">
              <a:lnSpc>
                <a:spcPct val="108000"/>
              </a:lnSpc>
              <a:spcBef>
                <a:spcPts val="0"/>
              </a:spcBef>
              <a:spcAft>
                <a:spcPts val="0"/>
              </a:spcAft>
              <a:buClr>
                <a:schemeClr val="dk1"/>
              </a:buClr>
              <a:buFont typeface="Arial"/>
              <a:buNone/>
            </a:pPr>
            <a:r>
              <a:rPr lang="en-US" sz="2400" b="1" dirty="0" err="1">
                <a:solidFill>
                  <a:srgbClr val="404040"/>
                </a:solidFill>
                <a:latin typeface="Calibri"/>
                <a:ea typeface="Calibri"/>
                <a:cs typeface="Calibri"/>
                <a:sym typeface="Calibri"/>
              </a:rPr>
              <a:t>ATTIVITÀ</a:t>
            </a:r>
            <a:r>
              <a:rPr lang="en-US" sz="2400" b="1" dirty="0">
                <a:solidFill>
                  <a:srgbClr val="404040"/>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0" lvl="0" indent="0" algn="ctr" rtl="0">
              <a:lnSpc>
                <a:spcPct val="108000"/>
              </a:lnSpc>
              <a:spcBef>
                <a:spcPts val="0"/>
              </a:spcBef>
              <a:spcAft>
                <a:spcPts val="0"/>
              </a:spcAft>
              <a:buClr>
                <a:schemeClr val="dk1"/>
              </a:buClr>
              <a:buFont typeface="Arial"/>
              <a:buNone/>
            </a:pPr>
            <a:r>
              <a:rPr lang="en-US" sz="2200" dirty="0">
                <a:solidFill>
                  <a:srgbClr val="404040"/>
                </a:solidFill>
                <a:latin typeface="Calibri"/>
                <a:ea typeface="Calibri"/>
                <a:cs typeface="Calibri"/>
                <a:sym typeface="Calibri"/>
              </a:rPr>
              <a:t>Poi lo </a:t>
            </a:r>
            <a:r>
              <a:rPr lang="en-US" sz="2200" dirty="0" err="1">
                <a:solidFill>
                  <a:srgbClr val="404040"/>
                </a:solidFill>
                <a:latin typeface="Calibri"/>
                <a:ea typeface="Calibri"/>
                <a:cs typeface="Calibri"/>
                <a:sym typeface="Calibri"/>
              </a:rPr>
              <a:t>analizzeremo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insieme</a:t>
            </a:r>
            <a:r>
              <a:rPr lang="en-US" sz="2200" dirty="0">
                <a:solidFill>
                  <a:srgbClr val="404040"/>
                </a:solidFill>
                <a:latin typeface="Calibri"/>
                <a:ea typeface="Calibri"/>
                <a:cs typeface="Calibri"/>
                <a:sym typeface="Calibri"/>
              </a:rPr>
              <a:t> per </a:t>
            </a:r>
            <a:r>
              <a:rPr lang="en-US" sz="2200" dirty="0" err="1">
                <a:solidFill>
                  <a:srgbClr val="404040"/>
                </a:solidFill>
                <a:latin typeface="Calibri"/>
                <a:ea typeface="Calibri"/>
                <a:cs typeface="Calibri"/>
                <a:sym typeface="Calibri"/>
              </a:rPr>
              <a:t>aggiungere</a:t>
            </a:r>
            <a:r>
              <a:rPr lang="en-US" sz="2200" dirty="0">
                <a:solidFill>
                  <a:srgbClr val="404040"/>
                </a:solidFill>
                <a:latin typeface="Calibri"/>
                <a:ea typeface="Calibri"/>
                <a:cs typeface="Calibri"/>
                <a:sym typeface="Calibri"/>
              </a:rPr>
              <a:t> un </a:t>
            </a:r>
            <a:r>
              <a:rPr lang="en-US" sz="2200" dirty="0" err="1">
                <a:solidFill>
                  <a:srgbClr val="404040"/>
                </a:solidFill>
                <a:latin typeface="Calibri"/>
                <a:ea typeface="Calibri"/>
                <a:cs typeface="Calibri"/>
                <a:sym typeface="Calibri"/>
              </a:rPr>
              <a:t>contesto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specifico</a:t>
            </a:r>
            <a:r>
              <a:rPr lang="en-US" sz="2200" dirty="0">
                <a:solidFill>
                  <a:srgbClr val="404040"/>
                </a:solidFill>
                <a:latin typeface="Calibri"/>
                <a:ea typeface="Calibri"/>
                <a:cs typeface="Calibri"/>
                <a:sym typeface="Calibri"/>
              </a:rPr>
              <a:t> a </a:t>
            </a:r>
            <a:r>
              <a:rPr lang="en-US" sz="2200" dirty="0" err="1">
                <a:solidFill>
                  <a:srgbClr val="404040"/>
                </a:solidFill>
                <a:latin typeface="Calibri"/>
                <a:ea typeface="Calibri"/>
                <a:cs typeface="Calibri"/>
                <a:sym typeface="Calibri"/>
              </a:rPr>
              <a:t>tutto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ciò</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che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abbiamo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imparato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finora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Questo</a:t>
            </a:r>
            <a:r>
              <a:rPr lang="en-US" sz="2200" dirty="0">
                <a:solidFill>
                  <a:srgbClr val="404040"/>
                </a:solidFill>
                <a:latin typeface="Calibri"/>
                <a:ea typeface="Calibri"/>
                <a:cs typeface="Calibri"/>
                <a:sym typeface="Calibri"/>
              </a:rPr>
              <a:t> video </a:t>
            </a:r>
            <a:r>
              <a:rPr lang="en-US" sz="2200" dirty="0" err="1">
                <a:solidFill>
                  <a:srgbClr val="404040"/>
                </a:solidFill>
                <a:latin typeface="Calibri"/>
                <a:ea typeface="Calibri"/>
                <a:cs typeface="Calibri"/>
                <a:sym typeface="Calibri"/>
              </a:rPr>
              <a:t>sarà</a:t>
            </a:r>
            <a:r>
              <a:rPr lang="en-US" sz="2200" dirty="0">
                <a:solidFill>
                  <a:srgbClr val="404040"/>
                </a:solidFill>
                <a:latin typeface="Calibri"/>
                <a:ea typeface="Calibri"/>
                <a:cs typeface="Calibri"/>
                <a:sym typeface="Calibri"/>
              </a:rPr>
              <a:t> a </a:t>
            </a:r>
            <a:r>
              <a:rPr lang="en-US" sz="2200" dirty="0" err="1">
                <a:solidFill>
                  <a:srgbClr val="404040"/>
                </a:solidFill>
                <a:latin typeface="Calibri"/>
                <a:ea typeface="Calibri"/>
                <a:cs typeface="Calibri"/>
                <a:sym typeface="Calibri"/>
              </a:rPr>
              <a:t>vostra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disposizione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alla</a:t>
            </a:r>
            <a:r>
              <a:rPr lang="en-US" sz="2200" dirty="0">
                <a:solidFill>
                  <a:srgbClr val="404040"/>
                </a:solidFill>
                <a:latin typeface="Calibri"/>
                <a:ea typeface="Calibri"/>
                <a:cs typeface="Calibri"/>
                <a:sym typeface="Calibri"/>
              </a:rPr>
              <a:t> fine </a:t>
            </a:r>
            <a:r>
              <a:rPr lang="en-US" sz="2200" dirty="0" err="1">
                <a:solidFill>
                  <a:srgbClr val="404040"/>
                </a:solidFill>
                <a:latin typeface="Calibri"/>
                <a:ea typeface="Calibri"/>
                <a:cs typeface="Calibri"/>
                <a:sym typeface="Calibri"/>
              </a:rPr>
              <a:t>della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lezione</a:t>
            </a:r>
            <a:r>
              <a:rPr lang="en-US" sz="2200" dirty="0">
                <a:solidFill>
                  <a:srgbClr val="404040"/>
                </a:solidFill>
                <a:latin typeface="Calibri"/>
                <a:ea typeface="Calibri"/>
                <a:cs typeface="Calibri"/>
                <a:sym typeface="Calibri"/>
              </a:rPr>
              <a:t>, e vi </a:t>
            </a:r>
            <a:r>
              <a:rPr lang="en-US" sz="2200" dirty="0" err="1">
                <a:solidFill>
                  <a:srgbClr val="404040"/>
                </a:solidFill>
                <a:latin typeface="Calibri"/>
                <a:ea typeface="Calibri"/>
                <a:cs typeface="Calibri"/>
                <a:sym typeface="Calibri"/>
              </a:rPr>
              <a:t>offriremo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anche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una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trascrizione</a:t>
            </a:r>
            <a:r>
              <a:rPr lang="en-US" sz="2200" dirty="0">
                <a:solidFill>
                  <a:srgbClr val="404040"/>
                </a:solidFill>
                <a:latin typeface="Calibri"/>
                <a:ea typeface="Calibri"/>
                <a:cs typeface="Calibri"/>
                <a:sym typeface="Calibri"/>
              </a:rPr>
              <a:t> per </a:t>
            </a:r>
            <a:r>
              <a:rPr lang="en-US" sz="2200" dirty="0" err="1">
                <a:solidFill>
                  <a:srgbClr val="404040"/>
                </a:solidFill>
                <a:latin typeface="Calibri"/>
                <a:ea typeface="Calibri"/>
                <a:cs typeface="Calibri"/>
                <a:sym typeface="Calibri"/>
              </a:rPr>
              <a:t>chiarezza</a:t>
            </a:r>
            <a:r>
              <a:rPr lang="en-US" sz="2200" dirty="0">
                <a:solidFill>
                  <a:srgbClr val="40404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marR="0" lvl="0" indent="0" algn="ctr" rtl="0">
              <a:lnSpc>
                <a:spcPct val="108000"/>
              </a:lnSpc>
              <a:spcBef>
                <a:spcPts val="0"/>
              </a:spcBef>
              <a:spcAft>
                <a:spcPts val="0"/>
              </a:spcAft>
              <a:buNone/>
            </a:pPr>
            <a:endParaRPr sz="2400" b="1" dirty="0">
              <a:solidFill>
                <a:srgbClr val="3F3F3F"/>
              </a:solidFill>
              <a:latin typeface="Calibri"/>
              <a:ea typeface="Calibri"/>
              <a:cs typeface="Calibri"/>
              <a:sym typeface="Calibri"/>
            </a:endParaRPr>
          </a:p>
        </p:txBody>
      </p:sp>
      <p:pic>
        <p:nvPicPr>
          <p:cNvPr id="1100" name="Google Shape;1100;p58"/>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101" name="Google Shape;1101;p58"/>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102" name="Google Shape;1102;p58"/>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endParaRPr>
          </a:p>
        </p:txBody>
      </p:sp>
      <p:sp>
        <p:nvSpPr>
          <p:cNvPr id="1103" name="Google Shape;1103;p58"/>
          <p:cNvSpPr/>
          <p:nvPr/>
        </p:nvSpPr>
        <p:spPr>
          <a:xfrm>
            <a:off x="1040166" y="1455103"/>
            <a:ext cx="10111668"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a:solidFill>
                  <a:srgbClr val="404040"/>
                </a:solidFill>
                <a:latin typeface="Calibri"/>
                <a:ea typeface="Calibri"/>
                <a:cs typeface="Calibri"/>
                <a:sym typeface="Calibri"/>
              </a:rPr>
              <a:t>Guardiamo un video insieme:</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3F3F3F"/>
              </a:solidFill>
              <a:latin typeface="Calibri"/>
              <a:ea typeface="Calibri"/>
              <a:cs typeface="Calibri"/>
              <a:sym typeface="Calibri"/>
            </a:endParaRPr>
          </a:p>
        </p:txBody>
      </p:sp>
      <p:sp>
        <p:nvSpPr>
          <p:cNvPr id="14"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08"/>
        <p:cNvGrpSpPr/>
        <p:nvPr/>
      </p:nvGrpSpPr>
      <p:grpSpPr>
        <a:xfrm>
          <a:off x="0" y="0"/>
          <a:ext cx="0" cy="0"/>
          <a:chOff x="0" y="0"/>
          <a:chExt cx="0" cy="0"/>
        </a:xfrm>
      </p:grpSpPr>
      <p:pic>
        <p:nvPicPr>
          <p:cNvPr id="1109" name="Google Shape;1109;p59"/>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10" name="Google Shape;1110;p59"/>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11" name="Google Shape;1111;p59"/>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12" name="Google Shape;1112;p59"/>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113" name="Google Shape;1113;p59"/>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15" name="Google Shape;1115;p59"/>
          <p:cNvSpPr/>
          <p:nvPr/>
        </p:nvSpPr>
        <p:spPr>
          <a:xfrm>
            <a:off x="3579460" y="3904974"/>
            <a:ext cx="5048320" cy="156966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Accedi alla piattaforma, </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completare il quiz in modo indipendente. </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2400">
                <a:solidFill>
                  <a:srgbClr val="404040"/>
                </a:solidFill>
                <a:latin typeface="Calibri"/>
                <a:ea typeface="Calibri"/>
                <a:cs typeface="Calibri"/>
                <a:sym typeface="Calibri"/>
              </a:rPr>
              <a:t>Lo correggeremo insieme.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116" name="Google Shape;1116;p59"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17" name="Google Shape;1117;p59" descr="Quiz Piastrelle Lettere - Immagini gratis su Pixabay"/>
          <p:cNvPicPr preferRelativeResize="0"/>
          <p:nvPr/>
        </p:nvPicPr>
        <p:blipFill rotWithShape="1">
          <a:blip r:embed="rId5">
            <a:alphaModFix/>
          </a:blip>
          <a:srcRect/>
          <a:stretch/>
        </p:blipFill>
        <p:spPr>
          <a:xfrm>
            <a:off x="3379088" y="1564349"/>
            <a:ext cx="5449064" cy="1975286"/>
          </a:xfrm>
          <a:prstGeom prst="rect">
            <a:avLst/>
          </a:prstGeom>
          <a:noFill/>
          <a:ln>
            <a:noFill/>
          </a:ln>
        </p:spPr>
      </p:pic>
      <p:sp>
        <p:nvSpPr>
          <p:cNvPr id="1118" name="Google Shape;1118;p59"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9" name="Google Shape;1119;p59"/>
          <p:cNvSpPr/>
          <p:nvPr/>
        </p:nvSpPr>
        <p:spPr>
          <a:xfrm>
            <a:off x="5203351" y="3565508"/>
            <a:ext cx="178529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Source:www.pixabay.com</a:t>
            </a:r>
            <a:endParaRPr sz="1200">
              <a:solidFill>
                <a:srgbClr val="3F3F3F"/>
              </a:solidFill>
              <a:latin typeface="Arial"/>
              <a:ea typeface="Arial"/>
              <a:cs typeface="Arial"/>
              <a:sym typeface="Arial"/>
            </a:endParaRPr>
          </a:p>
        </p:txBody>
      </p:sp>
      <p:pic>
        <p:nvPicPr>
          <p:cNvPr id="1120" name="Google Shape;1120;p59"/>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121" name="Google Shape;1121;p59"/>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122" name="Google Shape;1122;p59"/>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Font typeface="Arial"/>
              <a:buNone/>
            </a:pPr>
            <a:r>
              <a:rPr lang="en-US" sz="4000" b="1">
                <a:solidFill>
                  <a:srgbClr val="404040"/>
                </a:solidFill>
                <a:latin typeface="Calibri"/>
                <a:ea typeface="Calibri"/>
                <a:cs typeface="Calibri"/>
                <a:sym typeface="Calibri"/>
              </a:rPr>
              <a:t>Capitolo 4</a:t>
            </a:r>
            <a:endParaRPr sz="4000" b="1">
              <a:solidFill>
                <a:srgbClr val="3F3F3F"/>
              </a:solidFill>
            </a:endParaRPr>
          </a:p>
        </p:txBody>
      </p:sp>
      <p:sp>
        <p:nvSpPr>
          <p:cNvPr id="16"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27"/>
        <p:cNvGrpSpPr/>
        <p:nvPr/>
      </p:nvGrpSpPr>
      <p:grpSpPr>
        <a:xfrm>
          <a:off x="0" y="0"/>
          <a:ext cx="0" cy="0"/>
          <a:chOff x="0" y="0"/>
          <a:chExt cx="0" cy="0"/>
        </a:xfrm>
      </p:grpSpPr>
      <p:pic>
        <p:nvPicPr>
          <p:cNvPr id="1128" name="Google Shape;1128;p60"/>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29" name="Google Shape;1129;p60"/>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30" name="Google Shape;1130;p60"/>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31" name="Google Shape;1131;p60"/>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33" name="Google Shape;1133;p60"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4" name="Google Shape;1134;p60"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35" name="Google Shape;1135;p60"/>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1136" name="Google Shape;1136;p60"/>
          <p:cNvSpPr txBox="1"/>
          <p:nvPr/>
        </p:nvSpPr>
        <p:spPr>
          <a:xfrm>
            <a:off x="1097280" y="1412543"/>
            <a:ext cx="10058400" cy="734857"/>
          </a:xfrm>
          <a:prstGeom prst="rect">
            <a:avLst/>
          </a:prstGeom>
          <a:noFill/>
          <a:ln>
            <a:noFill/>
          </a:ln>
        </p:spPr>
        <p:txBody>
          <a:bodyPr spcFirstLastPara="1" wrap="square" lIns="91425" tIns="45700" rIns="91425" bIns="45700" anchor="t" anchorCtr="0">
            <a:noAutofit/>
          </a:bodyPr>
          <a:lstStyle/>
          <a:p>
            <a:pPr marL="0" lvl="0" indent="0" algn="ctr" rtl="0">
              <a:lnSpc>
                <a:spcPct val="85000"/>
              </a:lnSpc>
              <a:spcBef>
                <a:spcPts val="0"/>
              </a:spcBef>
              <a:spcAft>
                <a:spcPts val="0"/>
              </a:spcAft>
              <a:buClr>
                <a:schemeClr val="dk1"/>
              </a:buClr>
              <a:buFont typeface="Arial"/>
              <a:buNone/>
            </a:pPr>
            <a:r>
              <a:rPr lang="en-US" sz="4800" b="1" dirty="0" err="1">
                <a:solidFill>
                  <a:srgbClr val="404040"/>
                </a:solidFill>
                <a:latin typeface="Calibri"/>
                <a:ea typeface="Calibri"/>
                <a:cs typeface="Calibri"/>
                <a:sym typeface="Calibri"/>
              </a:rPr>
              <a:t>Glossario</a:t>
            </a:r>
            <a:endParaRPr sz="4800" dirty="0">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3F3F3F"/>
              </a:buClr>
              <a:buSzPts val="4800"/>
              <a:buFont typeface="Arial"/>
              <a:buNone/>
            </a:pPr>
            <a:endParaRPr sz="4800" b="1" dirty="0">
              <a:solidFill>
                <a:srgbClr val="3F3F3F"/>
              </a:solidFill>
              <a:latin typeface="Calibri"/>
              <a:ea typeface="Calibri"/>
              <a:cs typeface="Calibri"/>
              <a:sym typeface="Calibri"/>
            </a:endParaRPr>
          </a:p>
        </p:txBody>
      </p:sp>
      <p:sp>
        <p:nvSpPr>
          <p:cNvPr id="1137" name="Google Shape;1137;p60"/>
          <p:cNvSpPr/>
          <p:nvPr/>
        </p:nvSpPr>
        <p:spPr>
          <a:xfrm>
            <a:off x="2281238" y="184626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1138" name="Google Shape;1138;p60"/>
          <p:cNvGraphicFramePr/>
          <p:nvPr>
            <p:extLst>
              <p:ext uri="{D42A27DB-BD31-4B8C-83A1-F6EECF244321}">
                <p14:modId xmlns:p14="http://schemas.microsoft.com/office/powerpoint/2010/main" val="770891064"/>
              </p:ext>
            </p:extLst>
          </p:nvPr>
        </p:nvGraphicFramePr>
        <p:xfrm>
          <a:off x="561976" y="2147400"/>
          <a:ext cx="10681270" cy="3987660"/>
        </p:xfrm>
        <a:graphic>
          <a:graphicData uri="http://schemas.openxmlformats.org/drawingml/2006/table">
            <a:tbl>
              <a:tblPr>
                <a:noFill/>
                <a:tableStyleId>{F06877E7-F0A4-472A-958B-391F70D71061}</a:tableStyleId>
              </a:tblPr>
              <a:tblGrid>
                <a:gridCol w="1665905">
                  <a:extLst>
                    <a:ext uri="{9D8B030D-6E8A-4147-A177-3AD203B41FA5}">
                      <a16:colId xmlns:a16="http://schemas.microsoft.com/office/drawing/2014/main" val="20000"/>
                    </a:ext>
                  </a:extLst>
                </a:gridCol>
                <a:gridCol w="9015365">
                  <a:extLst>
                    <a:ext uri="{9D8B030D-6E8A-4147-A177-3AD203B41FA5}">
                      <a16:colId xmlns:a16="http://schemas.microsoft.com/office/drawing/2014/main" val="20001"/>
                    </a:ext>
                  </a:extLst>
                </a:gridCol>
              </a:tblGrid>
              <a:tr h="5626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Digital Financial Services (DFS)</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dirty="0" err="1">
                          <a:solidFill>
                            <a:srgbClr val="000000"/>
                          </a:solidFill>
                          <a:latin typeface="Calibri"/>
                          <a:ea typeface="Calibri"/>
                          <a:cs typeface="Calibri"/>
                          <a:sym typeface="Calibri"/>
                        </a:rPr>
                        <a:t>L'ampia</a:t>
                      </a:r>
                      <a:r>
                        <a:rPr lang="en-US" sz="1600" u="none" strike="noStrike" cap="none" dirty="0">
                          <a:solidFill>
                            <a:srgbClr val="000000"/>
                          </a:solidFill>
                          <a:latin typeface="Calibri"/>
                          <a:ea typeface="Calibri"/>
                          <a:cs typeface="Calibri"/>
                          <a:sym typeface="Calibri"/>
                        </a:rPr>
                        <a:t> gamma di </a:t>
                      </a:r>
                      <a:r>
                        <a:rPr lang="en-US" sz="1600" u="none" strike="noStrike" cap="none" dirty="0" err="1">
                          <a:solidFill>
                            <a:srgbClr val="000000"/>
                          </a:solidFill>
                          <a:latin typeface="Calibri"/>
                          <a:ea typeface="Calibri"/>
                          <a:cs typeface="Calibri"/>
                          <a:sym typeface="Calibri"/>
                        </a:rPr>
                        <a:t>servizi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a:t>
                      </a:r>
                      <a:r>
                        <a:rPr lang="en-US" sz="1600" u="none" strike="noStrike" cap="none" dirty="0">
                          <a:solidFill>
                            <a:srgbClr val="000000"/>
                          </a:solidFill>
                          <a:latin typeface="Calibri"/>
                          <a:ea typeface="Calibri"/>
                          <a:cs typeface="Calibri"/>
                          <a:sym typeface="Calibri"/>
                        </a:rPr>
                        <a:t> a cui </a:t>
                      </a:r>
                      <a:r>
                        <a:rPr lang="en-US" sz="1600" u="none" strike="noStrike" cap="none" dirty="0" err="1">
                          <a:solidFill>
                            <a:srgbClr val="000000"/>
                          </a:solidFill>
                          <a:latin typeface="Calibri"/>
                          <a:ea typeface="Calibri"/>
                          <a:cs typeface="Calibri"/>
                          <a:sym typeface="Calibri"/>
                        </a:rPr>
                        <a:t>si</a:t>
                      </a:r>
                      <a:r>
                        <a:rPr lang="en-US" sz="1600" u="none" strike="noStrike" cap="none" dirty="0">
                          <a:solidFill>
                            <a:srgbClr val="000000"/>
                          </a:solidFill>
                          <a:latin typeface="Calibri"/>
                          <a:ea typeface="Calibri"/>
                          <a:cs typeface="Calibri"/>
                          <a:sym typeface="Calibri"/>
                        </a:rPr>
                        <a:t> accede e </a:t>
                      </a:r>
                      <a:r>
                        <a:rPr lang="en-US" sz="1600" u="none" strike="noStrike" cap="none" dirty="0" err="1">
                          <a:solidFill>
                            <a:srgbClr val="000000"/>
                          </a:solidFill>
                          <a:latin typeface="Calibri"/>
                          <a:ea typeface="Calibri"/>
                          <a:cs typeface="Calibri"/>
                          <a:sym typeface="Calibri"/>
                        </a:rPr>
                        <a:t>che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vengono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forniti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attraverso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canali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digitali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tra</a:t>
                      </a:r>
                      <a:r>
                        <a:rPr lang="en-US" sz="1600" u="none" strike="noStrike" cap="none" dirty="0">
                          <a:solidFill>
                            <a:srgbClr val="000000"/>
                          </a:solidFill>
                          <a:latin typeface="Calibri"/>
                          <a:ea typeface="Calibri"/>
                          <a:cs typeface="Calibri"/>
                          <a:sym typeface="Calibri"/>
                        </a:rPr>
                        <a:t> cui </a:t>
                      </a:r>
                      <a:r>
                        <a:rPr lang="en-US" sz="1600" u="none" strike="noStrike" cap="none" dirty="0" err="1">
                          <a:solidFill>
                            <a:srgbClr val="000000"/>
                          </a:solidFill>
                          <a:latin typeface="Calibri"/>
                          <a:ea typeface="Calibri"/>
                          <a:cs typeface="Calibri"/>
                          <a:sym typeface="Calibri"/>
                        </a:rPr>
                        <a:t>pagamenti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credito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risparmio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rimesse</a:t>
                      </a:r>
                      <a:r>
                        <a:rPr lang="en-US" sz="1600" u="none" strike="noStrike" cap="none" dirty="0">
                          <a:solidFill>
                            <a:srgbClr val="000000"/>
                          </a:solidFill>
                          <a:latin typeface="Calibri"/>
                          <a:ea typeface="Calibri"/>
                          <a:cs typeface="Calibri"/>
                          <a:sym typeface="Calibri"/>
                        </a:rPr>
                        <a:t> e </a:t>
                      </a:r>
                      <a:r>
                        <a:rPr lang="en-US" sz="1600" u="none" strike="noStrike" cap="none" dirty="0" err="1">
                          <a:solidFill>
                            <a:srgbClr val="000000"/>
                          </a:solidFill>
                          <a:latin typeface="Calibri"/>
                          <a:ea typeface="Calibri"/>
                          <a:cs typeface="Calibri"/>
                          <a:sym typeface="Calibri"/>
                        </a:rPr>
                        <a:t>assicurazioni</a:t>
                      </a:r>
                      <a:r>
                        <a:rPr lang="en-US" sz="1600" u="none" strike="noStrike" cap="none" dirty="0">
                          <a:solidFill>
                            <a:srgbClr val="000000"/>
                          </a:solidFill>
                          <a:latin typeface="Calibri"/>
                          <a:ea typeface="Calibri"/>
                          <a:cs typeface="Calibri"/>
                          <a:sym typeface="Calibri"/>
                        </a:rPr>
                        <a:t>.</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0"/>
                  </a:ext>
                </a:extLst>
              </a:tr>
              <a:tr h="5626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Fintech</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Il termine deriva dalle due parole: Fin(ancial) e Tech(nology). È l'uso della tecnologia e di modelli di business innovativi nella fornitura di servizi finanziari.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1"/>
                  </a:ext>
                </a:extLst>
              </a:tr>
              <a:tr h="573850">
                <a:tc>
                  <a:txBody>
                    <a:bodyPr/>
                    <a:lstStyle/>
                    <a:p>
                      <a:pPr marL="0" marR="0" lvl="0" indent="0" algn="just" rtl="0">
                        <a:lnSpc>
                          <a:spcPct val="100000"/>
                        </a:lnSpc>
                        <a:spcBef>
                          <a:spcPts val="0"/>
                        </a:spcBef>
                        <a:spcAft>
                          <a:spcPts val="0"/>
                        </a:spcAft>
                        <a:buNone/>
                      </a:pPr>
                      <a:r>
                        <a:rPr lang="en-US" sz="1600" b="1">
                          <a:latin typeface="Calibri"/>
                          <a:ea typeface="Calibri"/>
                          <a:cs typeface="Calibri"/>
                          <a:sym typeface="Calibri"/>
                        </a:rPr>
                        <a:t>Banca senza filiali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just" rtl="0">
                        <a:lnSpc>
                          <a:spcPct val="100000"/>
                        </a:lnSpc>
                        <a:spcBef>
                          <a:spcPts val="0"/>
                        </a:spcBef>
                        <a:spcAft>
                          <a:spcPts val="0"/>
                        </a:spcAft>
                        <a:buNone/>
                      </a:pPr>
                      <a:r>
                        <a:rPr lang="en-US" sz="1600" u="none" strike="noStrike" cap="none" dirty="0">
                          <a:solidFill>
                            <a:srgbClr val="000000"/>
                          </a:solidFill>
                          <a:latin typeface="Calibri"/>
                          <a:ea typeface="Calibri"/>
                          <a:cs typeface="Calibri"/>
                          <a:sym typeface="Calibri"/>
                        </a:rPr>
                        <a:t>La </a:t>
                      </a:r>
                      <a:r>
                        <a:rPr lang="en-US" sz="1600" u="none" strike="noStrike" cap="none" dirty="0" err="1">
                          <a:solidFill>
                            <a:srgbClr val="000000"/>
                          </a:solidFill>
                          <a:latin typeface="Calibri"/>
                          <a:ea typeface="Calibri"/>
                          <a:cs typeface="Calibri"/>
                          <a:sym typeface="Calibri"/>
                        </a:rPr>
                        <a:t>fornitura</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servizi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a:t>
                      </a:r>
                      <a:r>
                        <a:rPr lang="en-US" sz="1600" u="none" strike="noStrike" cap="none" dirty="0">
                          <a:solidFill>
                            <a:srgbClr val="000000"/>
                          </a:solidFill>
                          <a:latin typeface="Calibri"/>
                          <a:ea typeface="Calibri"/>
                          <a:cs typeface="Calibri"/>
                          <a:sym typeface="Calibri"/>
                        </a:rPr>
                        <a:t> al di </a:t>
                      </a:r>
                      <a:r>
                        <a:rPr lang="en-US" sz="1600" u="none" strike="noStrike" cap="none" dirty="0" err="1">
                          <a:solidFill>
                            <a:srgbClr val="000000"/>
                          </a:solidFill>
                          <a:latin typeface="Calibri"/>
                          <a:ea typeface="Calibri"/>
                          <a:cs typeface="Calibri"/>
                          <a:sym typeface="Calibri"/>
                        </a:rPr>
                        <a:t>fuori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filiali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bancarie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convenzionali</a:t>
                      </a:r>
                      <a:r>
                        <a:rPr lang="en-US" sz="1600" u="none" strike="noStrike" cap="none" dirty="0">
                          <a:solidFill>
                            <a:srgbClr val="000000"/>
                          </a:solidFill>
                          <a:latin typeface="Calibri"/>
                          <a:ea typeface="Calibri"/>
                          <a:cs typeface="Calibri"/>
                          <a:sym typeface="Calibri"/>
                        </a:rPr>
                        <a:t>. </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2"/>
                  </a:ext>
                </a:extLst>
              </a:tr>
              <a:tr h="79885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Open banking</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dirty="0" err="1">
                          <a:solidFill>
                            <a:srgbClr val="000000"/>
                          </a:solidFill>
                          <a:latin typeface="Calibri"/>
                          <a:ea typeface="Calibri"/>
                          <a:cs typeface="Calibri"/>
                          <a:sym typeface="Calibri"/>
                        </a:rPr>
                        <a:t>L'open</a:t>
                      </a:r>
                      <a:r>
                        <a:rPr lang="en-US" sz="1600" u="none" strike="noStrike" cap="none" dirty="0">
                          <a:solidFill>
                            <a:srgbClr val="000000"/>
                          </a:solidFill>
                          <a:latin typeface="Calibri"/>
                          <a:ea typeface="Calibri"/>
                          <a:cs typeface="Calibri"/>
                          <a:sym typeface="Calibri"/>
                        </a:rPr>
                        <a:t> banking è </a:t>
                      </a:r>
                      <a:r>
                        <a:rPr lang="en-US" sz="1600" u="none" strike="noStrike" cap="none" dirty="0" err="1">
                          <a:solidFill>
                            <a:srgbClr val="000000"/>
                          </a:solidFill>
                          <a:latin typeface="Calibri"/>
                          <a:ea typeface="Calibri"/>
                          <a:cs typeface="Calibri"/>
                          <a:sym typeface="Calibri"/>
                        </a:rPr>
                        <a:t>una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pratica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bancaria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che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fornisce</a:t>
                      </a:r>
                      <a:r>
                        <a:rPr lang="en-US" sz="1600" u="none" strike="noStrike" cap="none" dirty="0">
                          <a:solidFill>
                            <a:srgbClr val="000000"/>
                          </a:solidFill>
                          <a:latin typeface="Calibri"/>
                          <a:ea typeface="Calibri"/>
                          <a:cs typeface="Calibri"/>
                          <a:sym typeface="Calibri"/>
                        </a:rPr>
                        <a:t> a </a:t>
                      </a:r>
                      <a:r>
                        <a:rPr lang="en-US" sz="1600" u="none" strike="noStrike" cap="none" dirty="0" err="1">
                          <a:solidFill>
                            <a:srgbClr val="000000"/>
                          </a:solidFill>
                          <a:latin typeface="Calibri"/>
                          <a:ea typeface="Calibri"/>
                          <a:cs typeface="Calibri"/>
                          <a:sym typeface="Calibri"/>
                        </a:rPr>
                        <a:t>terzi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fornitori</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servizi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a:t>
                      </a:r>
                      <a:r>
                        <a:rPr lang="en-US" sz="1600" u="none" strike="noStrike" cap="none" dirty="0">
                          <a:solidFill>
                            <a:srgbClr val="000000"/>
                          </a:solidFill>
                          <a:latin typeface="Calibri"/>
                          <a:ea typeface="Calibri"/>
                          <a:cs typeface="Calibri"/>
                          <a:sym typeface="Calibri"/>
                        </a:rPr>
                        <a:t> un </a:t>
                      </a:r>
                      <a:r>
                        <a:rPr lang="en-US" sz="1600" u="none" strike="noStrike" cap="none" dirty="0" err="1">
                          <a:solidFill>
                            <a:srgbClr val="000000"/>
                          </a:solidFill>
                          <a:latin typeface="Calibri"/>
                          <a:ea typeface="Calibri"/>
                          <a:cs typeface="Calibri"/>
                          <a:sym typeface="Calibri"/>
                        </a:rPr>
                        <a:t>accesso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aperto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dati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bancari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consumatori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transazioni</a:t>
                      </a:r>
                      <a:r>
                        <a:rPr lang="en-US" sz="1600" u="none" strike="noStrike" cap="none" dirty="0">
                          <a:solidFill>
                            <a:srgbClr val="000000"/>
                          </a:solidFill>
                          <a:latin typeface="Calibri"/>
                          <a:ea typeface="Calibri"/>
                          <a:cs typeface="Calibri"/>
                          <a:sym typeface="Calibri"/>
                        </a:rPr>
                        <a:t> e ad </a:t>
                      </a:r>
                      <a:r>
                        <a:rPr lang="en-US" sz="1600" u="none" strike="noStrike" cap="none" dirty="0" err="1">
                          <a:solidFill>
                            <a:srgbClr val="000000"/>
                          </a:solidFill>
                          <a:latin typeface="Calibri"/>
                          <a:ea typeface="Calibri"/>
                          <a:cs typeface="Calibri"/>
                          <a:sym typeface="Calibri"/>
                        </a:rPr>
                        <a:t>altri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dati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banche</a:t>
                      </a:r>
                      <a:r>
                        <a:rPr lang="en-US" sz="1600" u="none" strike="noStrike" cap="none" dirty="0">
                          <a:solidFill>
                            <a:srgbClr val="000000"/>
                          </a:solidFill>
                          <a:latin typeface="Calibri"/>
                          <a:ea typeface="Calibri"/>
                          <a:cs typeface="Calibri"/>
                          <a:sym typeface="Calibri"/>
                        </a:rPr>
                        <a:t> e </a:t>
                      </a:r>
                      <a:r>
                        <a:rPr lang="en-US" sz="1600" u="none" strike="noStrike" cap="none" dirty="0" err="1">
                          <a:solidFill>
                            <a:srgbClr val="000000"/>
                          </a:solidFill>
                          <a:latin typeface="Calibri"/>
                          <a:ea typeface="Calibri"/>
                          <a:cs typeface="Calibri"/>
                          <a:sym typeface="Calibri"/>
                        </a:rPr>
                        <a:t>delle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istituzioni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finanziarie</a:t>
                      </a:r>
                      <a:r>
                        <a:rPr lang="en-US" sz="1600" u="none" strike="noStrike" cap="none" dirty="0">
                          <a:solidFill>
                            <a:srgbClr val="000000"/>
                          </a:solidFill>
                          <a:latin typeface="Calibri"/>
                          <a:ea typeface="Calibri"/>
                          <a:cs typeface="Calibri"/>
                          <a:sym typeface="Calibri"/>
                        </a:rPr>
                        <a:t> non </a:t>
                      </a:r>
                      <a:r>
                        <a:rPr lang="en-US" sz="1600" u="none" strike="noStrike" cap="none" dirty="0" err="1">
                          <a:solidFill>
                            <a:srgbClr val="000000"/>
                          </a:solidFill>
                          <a:latin typeface="Calibri"/>
                          <a:ea typeface="Calibri"/>
                          <a:cs typeface="Calibri"/>
                          <a:sym typeface="Calibri"/>
                        </a:rPr>
                        <a:t>bancarie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attraverso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l'uso</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interfacce</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programmazione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applicazioni</a:t>
                      </a:r>
                      <a:r>
                        <a:rPr lang="en-US" sz="1600" u="none" strike="noStrike" cap="none" dirty="0">
                          <a:solidFill>
                            <a:srgbClr val="000000"/>
                          </a:solidFill>
                          <a:latin typeface="Calibri"/>
                          <a:ea typeface="Calibri"/>
                          <a:cs typeface="Calibri"/>
                          <a:sym typeface="Calibri"/>
                        </a:rPr>
                        <a:t> (API).</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3"/>
                  </a:ext>
                </a:extLst>
              </a:tr>
              <a:tr h="79885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Banca elettronica</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None/>
                      </a:pPr>
                      <a:br>
                        <a:rPr lang="en-US" sz="1800" u="none" strike="noStrike" cap="none">
                          <a:latin typeface="Calibri"/>
                          <a:ea typeface="Calibri"/>
                          <a:cs typeface="Calibri"/>
                          <a:sym typeface="Calibri"/>
                        </a:rPr>
                      </a:b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La fornitura di prodotti e servizi bancari, compresi i pagamenti elettronici, attraverso canali elettronici. Il concetto di banca elettronica (E-Banking) include il mobile banking, l'internet banking, i bancomat e le transazioni bancarie POS, tra gli altri.</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4"/>
                  </a:ext>
                </a:extLst>
              </a:tr>
              <a:tr h="555475">
                <a:tc>
                  <a:txBody>
                    <a:bodyPr/>
                    <a:lstStyle/>
                    <a:p>
                      <a:pPr marL="0" marR="0" lvl="0" indent="0" algn="l" rtl="0">
                        <a:lnSpc>
                          <a:spcPct val="100000"/>
                        </a:lnSpc>
                        <a:spcBef>
                          <a:spcPts val="0"/>
                        </a:spcBef>
                        <a:spcAft>
                          <a:spcPts val="0"/>
                        </a:spcAft>
                        <a:buNone/>
                      </a:pPr>
                      <a:r>
                        <a:rPr lang="en-US" sz="1600" b="1">
                          <a:latin typeface="Calibri"/>
                          <a:ea typeface="Calibri"/>
                          <a:cs typeface="Calibri"/>
                          <a:sym typeface="Calibri"/>
                        </a:rPr>
                        <a:t>Banking mobile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Calibri"/>
                          <a:ea typeface="Calibri"/>
                          <a:cs typeface="Calibri"/>
                          <a:sym typeface="Calibri"/>
                        </a:rPr>
                        <a:t>Il banking mobile è </a:t>
                      </a:r>
                      <a:r>
                        <a:rPr lang="en-US" sz="1600" u="none" strike="noStrike" cap="none" dirty="0" err="1">
                          <a:solidFill>
                            <a:srgbClr val="000000"/>
                          </a:solidFill>
                          <a:latin typeface="Calibri"/>
                          <a:ea typeface="Calibri"/>
                          <a:cs typeface="Calibri"/>
                          <a:sym typeface="Calibri"/>
                        </a:rPr>
                        <a:t>semplicemente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un'applicazione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fornita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dalla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dell'utente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attraverso</a:t>
                      </a:r>
                      <a:r>
                        <a:rPr lang="en-US" sz="1600" u="none" strike="noStrike" cap="none" dirty="0">
                          <a:solidFill>
                            <a:srgbClr val="000000"/>
                          </a:solidFill>
                          <a:latin typeface="Calibri"/>
                          <a:ea typeface="Calibri"/>
                          <a:cs typeface="Calibri"/>
                          <a:sym typeface="Calibri"/>
                        </a:rPr>
                        <a:t> la quale è </a:t>
                      </a:r>
                      <a:r>
                        <a:rPr lang="en-US" sz="1600" u="none" strike="noStrike" cap="none" dirty="0" err="1">
                          <a:solidFill>
                            <a:srgbClr val="000000"/>
                          </a:solidFill>
                          <a:latin typeface="Calibri"/>
                          <a:ea typeface="Calibri"/>
                          <a:cs typeface="Calibri"/>
                          <a:sym typeface="Calibri"/>
                        </a:rPr>
                        <a:t>possibile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effettuare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transazioni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finanziarie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direttamente</a:t>
                      </a:r>
                      <a:r>
                        <a:rPr lang="en-US" sz="1600" u="none" strike="noStrike" cap="none" dirty="0">
                          <a:solidFill>
                            <a:srgbClr val="000000"/>
                          </a:solidFill>
                          <a:latin typeface="Calibri"/>
                          <a:ea typeface="Calibri"/>
                          <a:cs typeface="Calibri"/>
                          <a:sym typeface="Calibri"/>
                        </a:rPr>
                        <a:t> dal </a:t>
                      </a:r>
                      <a:r>
                        <a:rPr lang="en-US" sz="1600" u="none" strike="noStrike" cap="none" dirty="0" err="1">
                          <a:solidFill>
                            <a:srgbClr val="000000"/>
                          </a:solidFill>
                          <a:latin typeface="Calibri"/>
                          <a:ea typeface="Calibri"/>
                          <a:cs typeface="Calibri"/>
                          <a:sym typeface="Calibri"/>
                        </a:rPr>
                        <a:t>proprio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conto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bancario</a:t>
                      </a:r>
                      <a:r>
                        <a:rPr lang="en-US" sz="1600" u="none" strike="noStrike" cap="none" dirty="0">
                          <a:solidFill>
                            <a:srgbClr val="000000"/>
                          </a:solidFill>
                          <a:latin typeface="Calibri"/>
                          <a:ea typeface="Calibri"/>
                          <a:cs typeface="Calibri"/>
                          <a:sym typeface="Calibri"/>
                        </a:rPr>
                        <a:t>. </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5"/>
                  </a:ext>
                </a:extLst>
              </a:tr>
            </a:tbl>
          </a:graphicData>
        </a:graphic>
      </p:graphicFrame>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59"/>
        <p:cNvGrpSpPr/>
        <p:nvPr/>
      </p:nvGrpSpPr>
      <p:grpSpPr>
        <a:xfrm>
          <a:off x="0" y="0"/>
          <a:ext cx="0" cy="0"/>
          <a:chOff x="0" y="0"/>
          <a:chExt cx="0" cy="0"/>
        </a:xfrm>
      </p:grpSpPr>
      <p:pic>
        <p:nvPicPr>
          <p:cNvPr id="160" name="Google Shape;160;p6"/>
          <p:cNvPicPr preferRelativeResize="0"/>
          <p:nvPr/>
        </p:nvPicPr>
        <p:blipFill rotWithShape="1">
          <a:blip r:embed="rId3">
            <a:alphaModFix/>
          </a:blip>
          <a:srcRect/>
          <a:stretch/>
        </p:blipFill>
        <p:spPr>
          <a:xfrm>
            <a:off x="-11794" y="0"/>
            <a:ext cx="3528245" cy="6787425"/>
          </a:xfrm>
          <a:prstGeom prst="rect">
            <a:avLst/>
          </a:prstGeom>
          <a:noFill/>
          <a:ln>
            <a:noFill/>
          </a:ln>
        </p:spPr>
      </p:pic>
      <p:sp>
        <p:nvSpPr>
          <p:cNvPr id="161" name="Google Shape;161;p6"/>
          <p:cNvSpPr txBox="1">
            <a:spLocks noGrp="1"/>
          </p:cNvSpPr>
          <p:nvPr>
            <p:ph type="title"/>
          </p:nvPr>
        </p:nvSpPr>
        <p:spPr>
          <a:xfrm>
            <a:off x="3721930" y="927520"/>
            <a:ext cx="8622207" cy="849749"/>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Arial"/>
              <a:buNone/>
            </a:pPr>
            <a:r>
              <a:rPr lang="en-US" sz="4800" b="1">
                <a:solidFill>
                  <a:srgbClr val="3F3F3F"/>
                </a:solidFill>
                <a:latin typeface="Calibri"/>
                <a:ea typeface="Calibri"/>
                <a:cs typeface="Calibri"/>
                <a:sym typeface="Calibri"/>
              </a:rPr>
              <a:t>Contenuti</a:t>
            </a:r>
            <a:endParaRPr sz="4800" b="1">
              <a:solidFill>
                <a:srgbClr val="3F3F3F"/>
              </a:solidFill>
              <a:latin typeface="Calibri"/>
              <a:ea typeface="Calibri"/>
              <a:cs typeface="Calibri"/>
              <a:sym typeface="Calibri"/>
            </a:endParaRPr>
          </a:p>
        </p:txBody>
      </p:sp>
      <p:sp>
        <p:nvSpPr>
          <p:cNvPr id="162" name="Google Shape;162;p6"/>
          <p:cNvSpPr txBox="1">
            <a:spLocks noGrp="1"/>
          </p:cNvSpPr>
          <p:nvPr>
            <p:ph type="body" idx="1"/>
          </p:nvPr>
        </p:nvSpPr>
        <p:spPr>
          <a:xfrm>
            <a:off x="3869689" y="2354024"/>
            <a:ext cx="8326800" cy="2380200"/>
          </a:xfrm>
          <a:prstGeom prst="rect">
            <a:avLst/>
          </a:prstGeom>
          <a:noFill/>
          <a:ln>
            <a:noFill/>
          </a:ln>
        </p:spPr>
        <p:txBody>
          <a:bodyPr spcFirstLastPara="1" wrap="square" lIns="0" tIns="45700" rIns="0" bIns="45700" anchor="t" anchorCtr="0">
            <a:noAutofit/>
          </a:bodyPr>
          <a:lstStyle/>
          <a:p>
            <a:pPr marL="91440" lvl="0" indent="-177800" algn="l" rtl="0">
              <a:spcBef>
                <a:spcPts val="0"/>
              </a:spcBef>
              <a:spcAft>
                <a:spcPts val="0"/>
              </a:spcAft>
              <a:buSzPts val="2800"/>
              <a:buFont typeface="Calibri"/>
              <a:buChar char="⮚"/>
            </a:pPr>
            <a:r>
              <a:rPr lang="en-US" sz="2800" b="1">
                <a:solidFill>
                  <a:srgbClr val="404040"/>
                </a:solidFill>
                <a:latin typeface="Calibri"/>
                <a:ea typeface="Calibri"/>
                <a:cs typeface="Calibri"/>
                <a:sym typeface="Calibri"/>
              </a:rPr>
              <a:t>Capitolo 1   </a:t>
            </a:r>
            <a:r>
              <a:rPr lang="en-US" sz="2800" b="1" i="1">
                <a:solidFill>
                  <a:srgbClr val="404040"/>
                </a:solidFill>
                <a:latin typeface="Calibri"/>
                <a:ea typeface="Calibri"/>
                <a:cs typeface="Calibri"/>
                <a:sym typeface="Calibri"/>
              </a:rPr>
              <a:t>Introduzione ai servizi finanziari digitali </a:t>
            </a:r>
            <a:endParaRPr sz="2800" i="1">
              <a:solidFill>
                <a:schemeClr val="dk1"/>
              </a:solidFill>
              <a:latin typeface="Calibri"/>
              <a:ea typeface="Calibri"/>
              <a:cs typeface="Calibri"/>
              <a:sym typeface="Calibri"/>
            </a:endParaRPr>
          </a:p>
          <a:p>
            <a:pPr marL="91440" lvl="0" indent="-177800" algn="l" rtl="0">
              <a:spcBef>
                <a:spcPts val="1400"/>
              </a:spcBef>
              <a:spcAft>
                <a:spcPts val="0"/>
              </a:spcAft>
              <a:buSzPts val="2800"/>
              <a:buFont typeface="Calibri"/>
              <a:buChar char="⮚"/>
            </a:pPr>
            <a:r>
              <a:rPr lang="en-US" sz="2800" b="1">
                <a:solidFill>
                  <a:srgbClr val="404040"/>
                </a:solidFill>
                <a:latin typeface="Calibri"/>
                <a:ea typeface="Calibri"/>
                <a:cs typeface="Calibri"/>
                <a:sym typeface="Calibri"/>
              </a:rPr>
              <a:t>Capitolo 2   </a:t>
            </a:r>
            <a:r>
              <a:rPr lang="en-US" sz="2800" b="1" i="1">
                <a:solidFill>
                  <a:srgbClr val="404040"/>
                </a:solidFill>
                <a:latin typeface="Calibri"/>
                <a:ea typeface="Calibri"/>
                <a:cs typeface="Calibri"/>
                <a:sym typeface="Calibri"/>
              </a:rPr>
              <a:t>Principali metodi di pagamento digitali</a:t>
            </a:r>
            <a:endParaRPr sz="2800" i="1">
              <a:solidFill>
                <a:schemeClr val="dk1"/>
              </a:solidFill>
              <a:latin typeface="Calibri"/>
              <a:ea typeface="Calibri"/>
              <a:cs typeface="Calibri"/>
              <a:sym typeface="Calibri"/>
            </a:endParaRPr>
          </a:p>
          <a:p>
            <a:pPr marL="91440" lvl="0" indent="-177800" algn="l" rtl="0">
              <a:spcBef>
                <a:spcPts val="1400"/>
              </a:spcBef>
              <a:spcAft>
                <a:spcPts val="0"/>
              </a:spcAft>
              <a:buSzPts val="2800"/>
              <a:buFont typeface="Calibri"/>
              <a:buChar char="⮚"/>
            </a:pPr>
            <a:r>
              <a:rPr lang="en-US" sz="2800" b="1">
                <a:solidFill>
                  <a:srgbClr val="404040"/>
                </a:solidFill>
                <a:latin typeface="Calibri"/>
                <a:ea typeface="Calibri"/>
                <a:cs typeface="Calibri"/>
                <a:sym typeface="Calibri"/>
              </a:rPr>
              <a:t>Capitolo 3   </a:t>
            </a:r>
            <a:r>
              <a:rPr lang="en-US" sz="2800" b="1" i="1">
                <a:solidFill>
                  <a:srgbClr val="404040"/>
                </a:solidFill>
                <a:latin typeface="Calibri"/>
                <a:ea typeface="Calibri"/>
                <a:cs typeface="Calibri"/>
                <a:sym typeface="Calibri"/>
              </a:rPr>
              <a:t>Servizi digitali di investimento e risparmio</a:t>
            </a:r>
            <a:endParaRPr sz="2800" i="1">
              <a:solidFill>
                <a:schemeClr val="dk1"/>
              </a:solidFill>
              <a:latin typeface="Calibri"/>
              <a:ea typeface="Calibri"/>
              <a:cs typeface="Calibri"/>
              <a:sym typeface="Calibri"/>
            </a:endParaRPr>
          </a:p>
          <a:p>
            <a:pPr marL="91440" lvl="0" indent="-177800" algn="l" rtl="0">
              <a:spcBef>
                <a:spcPts val="1400"/>
              </a:spcBef>
              <a:spcAft>
                <a:spcPts val="0"/>
              </a:spcAft>
              <a:buSzPts val="2800"/>
              <a:buFont typeface="Calibri"/>
              <a:buChar char="⮚"/>
            </a:pPr>
            <a:r>
              <a:rPr lang="en-US" sz="2800" b="1">
                <a:solidFill>
                  <a:srgbClr val="404040"/>
                </a:solidFill>
                <a:latin typeface="Calibri"/>
                <a:ea typeface="Calibri"/>
                <a:cs typeface="Calibri"/>
                <a:sym typeface="Calibri"/>
              </a:rPr>
              <a:t>Capitolo 4   </a:t>
            </a:r>
            <a:r>
              <a:rPr lang="en-US" sz="2800" b="1" i="1">
                <a:solidFill>
                  <a:srgbClr val="404040"/>
                </a:solidFill>
                <a:latin typeface="Calibri"/>
                <a:ea typeface="Calibri"/>
                <a:cs typeface="Calibri"/>
                <a:sym typeface="Calibri"/>
              </a:rPr>
              <a:t>Servizi finanziari digitali di prestito </a:t>
            </a:r>
            <a:endParaRPr sz="2800" i="1">
              <a:solidFill>
                <a:schemeClr val="dk1"/>
              </a:solidFill>
              <a:latin typeface="Calibri"/>
              <a:ea typeface="Calibri"/>
              <a:cs typeface="Calibri"/>
              <a:sym typeface="Calibri"/>
            </a:endParaRPr>
          </a:p>
          <a:p>
            <a:pPr marL="0" lvl="0" indent="0" algn="l" rtl="0">
              <a:lnSpc>
                <a:spcPct val="90000"/>
              </a:lnSpc>
              <a:spcBef>
                <a:spcPts val="1400"/>
              </a:spcBef>
              <a:spcAft>
                <a:spcPts val="0"/>
              </a:spcAft>
              <a:buNone/>
            </a:pPr>
            <a:endParaRPr sz="2800" b="1">
              <a:latin typeface="Calibri"/>
              <a:ea typeface="Calibri"/>
              <a:cs typeface="Calibri"/>
              <a:sym typeface="Calibri"/>
            </a:endParaRPr>
          </a:p>
        </p:txBody>
      </p:sp>
      <p:pic>
        <p:nvPicPr>
          <p:cNvPr id="163" name="Google Shape;163;p6"/>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64" name="Google Shape;164;p6"/>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65" name="Google Shape;165;p6"/>
          <p:cNvPicPr preferRelativeResize="0"/>
          <p:nvPr/>
        </p:nvPicPr>
        <p:blipFill rotWithShape="1">
          <a:blip r:embed="rId5">
            <a:alphaModFix/>
          </a:blip>
          <a:srcRect/>
          <a:stretch/>
        </p:blipFill>
        <p:spPr>
          <a:xfrm>
            <a:off x="5989319" y="6390650"/>
            <a:ext cx="45719" cy="467350"/>
          </a:xfrm>
          <a:prstGeom prst="rect">
            <a:avLst/>
          </a:prstGeom>
          <a:noFill/>
          <a:ln>
            <a:noFill/>
          </a:ln>
        </p:spPr>
      </p:pic>
      <p:pic>
        <p:nvPicPr>
          <p:cNvPr id="166" name="Google Shape;166;p6"/>
          <p:cNvPicPr preferRelativeResize="0"/>
          <p:nvPr/>
        </p:nvPicPr>
        <p:blipFill rotWithShape="1">
          <a:blip r:embed="rId5">
            <a:alphaModFix/>
          </a:blip>
          <a:srcRect/>
          <a:stretch/>
        </p:blipFill>
        <p:spPr>
          <a:xfrm rot="5400000">
            <a:off x="3604992" y="83087"/>
            <a:ext cx="56120" cy="1240747"/>
          </a:xfrm>
          <a:prstGeom prst="rect">
            <a:avLst/>
          </a:prstGeom>
          <a:noFill/>
          <a:ln>
            <a:noFill/>
          </a:ln>
        </p:spPr>
      </p:pic>
      <p:pic>
        <p:nvPicPr>
          <p:cNvPr id="167" name="Google Shape;167;p6"/>
          <p:cNvPicPr preferRelativeResize="0"/>
          <p:nvPr/>
        </p:nvPicPr>
        <p:blipFill rotWithShape="1">
          <a:blip r:embed="rId5">
            <a:alphaModFix/>
          </a:blip>
          <a:srcRect/>
          <a:stretch/>
        </p:blipFill>
        <p:spPr>
          <a:xfrm rot="5400000">
            <a:off x="3604991" y="5723580"/>
            <a:ext cx="56120" cy="1240747"/>
          </a:xfrm>
          <a:prstGeom prst="rect">
            <a:avLst/>
          </a:prstGeom>
          <a:noFill/>
          <a:ln>
            <a:noFill/>
          </a:ln>
        </p:spPr>
      </p:pic>
      <p:pic>
        <p:nvPicPr>
          <p:cNvPr id="169" name="Google Shape;169;p6"/>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170" name="Google Shape;170;p6"/>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13"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43"/>
        <p:cNvGrpSpPr/>
        <p:nvPr/>
      </p:nvGrpSpPr>
      <p:grpSpPr>
        <a:xfrm>
          <a:off x="0" y="0"/>
          <a:ext cx="0" cy="0"/>
          <a:chOff x="0" y="0"/>
          <a:chExt cx="0" cy="0"/>
        </a:xfrm>
      </p:grpSpPr>
      <p:pic>
        <p:nvPicPr>
          <p:cNvPr id="1144" name="Google Shape;1144;p61"/>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45" name="Google Shape;1145;p61"/>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46" name="Google Shape;1146;p61"/>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47" name="Google Shape;1147;p61"/>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49" name="Google Shape;1149;p61"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61"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51" name="Google Shape;1151;p61"/>
          <p:cNvPicPr preferRelativeResize="0"/>
          <p:nvPr/>
        </p:nvPicPr>
        <p:blipFill rotWithShape="1">
          <a:blip r:embed="rId5">
            <a:alphaModFix/>
          </a:blip>
          <a:srcRect/>
          <a:stretch/>
        </p:blipFill>
        <p:spPr>
          <a:xfrm>
            <a:off x="0" y="0"/>
            <a:ext cx="12192000" cy="1389868"/>
          </a:xfrm>
          <a:prstGeom prst="rect">
            <a:avLst/>
          </a:prstGeom>
          <a:noFill/>
          <a:ln>
            <a:noFill/>
          </a:ln>
        </p:spPr>
      </p:pic>
      <p:graphicFrame>
        <p:nvGraphicFramePr>
          <p:cNvPr id="1153" name="Google Shape;1153;p61"/>
          <p:cNvGraphicFramePr/>
          <p:nvPr>
            <p:extLst>
              <p:ext uri="{D42A27DB-BD31-4B8C-83A1-F6EECF244321}">
                <p14:modId xmlns:p14="http://schemas.microsoft.com/office/powerpoint/2010/main" val="2879550525"/>
              </p:ext>
            </p:extLst>
          </p:nvPr>
        </p:nvGraphicFramePr>
        <p:xfrm>
          <a:off x="460375" y="1754643"/>
          <a:ext cx="10681387" cy="3811710"/>
        </p:xfrm>
        <a:graphic>
          <a:graphicData uri="http://schemas.openxmlformats.org/drawingml/2006/table">
            <a:tbl>
              <a:tblPr>
                <a:noFill/>
                <a:tableStyleId>{F06877E7-F0A4-472A-958B-391F70D71061}</a:tableStyleId>
              </a:tblPr>
              <a:tblGrid>
                <a:gridCol w="1665923">
                  <a:extLst>
                    <a:ext uri="{9D8B030D-6E8A-4147-A177-3AD203B41FA5}">
                      <a16:colId xmlns:a16="http://schemas.microsoft.com/office/drawing/2014/main" val="20000"/>
                    </a:ext>
                  </a:extLst>
                </a:gridCol>
                <a:gridCol w="9015464">
                  <a:extLst>
                    <a:ext uri="{9D8B030D-6E8A-4147-A177-3AD203B41FA5}">
                      <a16:colId xmlns:a16="http://schemas.microsoft.com/office/drawing/2014/main" val="20001"/>
                    </a:ext>
                  </a:extLst>
                </a:gridCol>
              </a:tblGrid>
              <a:tr h="562675">
                <a:tc>
                  <a:txBody>
                    <a:bodyPr/>
                    <a:lstStyle/>
                    <a:p>
                      <a:pPr marL="0" marR="0" lvl="0" indent="0" algn="l" rtl="0">
                        <a:lnSpc>
                          <a:spcPct val="100000"/>
                        </a:lnSpc>
                        <a:spcBef>
                          <a:spcPts val="0"/>
                        </a:spcBef>
                        <a:spcAft>
                          <a:spcPts val="0"/>
                        </a:spcAft>
                        <a:buNone/>
                      </a:pPr>
                      <a:r>
                        <a:rPr lang="en-US" sz="1600" b="1" u="none" strike="noStrike" cap="none" dirty="0" err="1">
                          <a:solidFill>
                            <a:srgbClr val="000000"/>
                          </a:solidFill>
                          <a:latin typeface="Calibri"/>
                          <a:ea typeface="Calibri"/>
                          <a:cs typeface="Calibri"/>
                          <a:sym typeface="Calibri"/>
                        </a:rPr>
                        <a:t>PSD2</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PSD2 è un regolamento europeo per i servizi di pagamento elettronico. Cerca di rendere i pagamenti più sicuri in Europa, stimolare l'innovazione e aiutare i servizi bancari ad adattarsi alle nuove tecnologie.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0"/>
                  </a:ext>
                </a:extLst>
              </a:tr>
              <a:tr h="5626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API</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Sta per Application Programming Interface. Questo è un concetto nella tecnologia del software che si riferisce essenzialmente a come più applicazioni possono interagire e ottenere dati l'una dall'altra.</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1"/>
                  </a:ext>
                </a:extLst>
              </a:tr>
              <a:tr h="57780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OTP</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Una password monouso (OTP), conosciuta anche come PIN monouso o password dinamica, è una password valida per una sola sessione di login o transazione, su un sistema informatico o altro dispositivo digitale.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2"/>
                  </a:ext>
                </a:extLst>
              </a:tr>
              <a:tr h="5554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Pagamento Digitale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Il pagamento digitale è un modo di pagamento che viene effettuato attraverso modalità digitali, senza che sia coinvolto denaro contante. Nei pagamenti digitali, il pagatore e il beneficiario usano entrambi modalità digitali per inviare e ricevere denaro.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3"/>
                  </a:ext>
                </a:extLst>
              </a:tr>
              <a:tr h="62675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NFC</a:t>
                      </a:r>
                      <a:br>
                        <a:rPr lang="en-US" sz="1800" u="none" strike="noStrike" cap="none">
                          <a:latin typeface="Calibri"/>
                          <a:ea typeface="Calibri"/>
                          <a:cs typeface="Calibri"/>
                          <a:sym typeface="Calibri"/>
                        </a:rPr>
                      </a:b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NFC sta per "Near Field Communication" e, come dice il nome, è un tipo di tecnologia che permette la comunicazione a corto raggio (senza contatto) tra dispositivi compatibili.</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4"/>
                  </a:ext>
                </a:extLst>
              </a:tr>
              <a:tr h="62460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Conto di risparmio online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Calibri"/>
                          <a:ea typeface="Calibri"/>
                          <a:cs typeface="Calibri"/>
                          <a:sym typeface="Calibri"/>
                        </a:rPr>
                        <a:t>Un </a:t>
                      </a:r>
                      <a:r>
                        <a:rPr lang="en-US" sz="1600" u="none" strike="noStrike" cap="none" dirty="0" err="1">
                          <a:solidFill>
                            <a:srgbClr val="000000"/>
                          </a:solidFill>
                          <a:latin typeface="Calibri"/>
                          <a:ea typeface="Calibri"/>
                          <a:cs typeface="Calibri"/>
                          <a:sym typeface="Calibri"/>
                        </a:rPr>
                        <a:t>conto</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risparmio</a:t>
                      </a:r>
                      <a:r>
                        <a:rPr lang="en-US" sz="1600" u="none" strike="noStrike" cap="none" dirty="0">
                          <a:solidFill>
                            <a:srgbClr val="000000"/>
                          </a:solidFill>
                          <a:latin typeface="Calibri"/>
                          <a:ea typeface="Calibri"/>
                          <a:cs typeface="Calibri"/>
                          <a:sym typeface="Calibri"/>
                        </a:rPr>
                        <a:t> online è un </a:t>
                      </a:r>
                      <a:r>
                        <a:rPr lang="en-US" sz="1600" u="none" strike="noStrike" cap="none" dirty="0" err="1">
                          <a:solidFill>
                            <a:srgbClr val="000000"/>
                          </a:solidFill>
                          <a:latin typeface="Calibri"/>
                          <a:ea typeface="Calibri"/>
                          <a:cs typeface="Calibri"/>
                          <a:sym typeface="Calibri"/>
                        </a:rPr>
                        <a:t>conto</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risparmio</a:t>
                      </a:r>
                      <a:r>
                        <a:rPr lang="en-US" sz="1600" u="none" strike="noStrike" cap="none" dirty="0">
                          <a:solidFill>
                            <a:srgbClr val="000000"/>
                          </a:solidFill>
                          <a:latin typeface="Calibri"/>
                          <a:ea typeface="Calibri"/>
                          <a:cs typeface="Calibri"/>
                          <a:sym typeface="Calibri"/>
                        </a:rPr>
                        <a:t> in cui </a:t>
                      </a:r>
                      <a:r>
                        <a:rPr lang="en-US" sz="1600" u="none" strike="noStrike" cap="none" dirty="0" err="1">
                          <a:solidFill>
                            <a:srgbClr val="000000"/>
                          </a:solidFill>
                          <a:latin typeface="Calibri"/>
                          <a:ea typeface="Calibri"/>
                          <a:cs typeface="Calibri"/>
                          <a:sym typeface="Calibri"/>
                        </a:rPr>
                        <a:t>gestisci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tuoi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fondi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usando</a:t>
                      </a:r>
                      <a:r>
                        <a:rPr lang="en-US" sz="1600" u="none" strike="noStrike" cap="none" dirty="0">
                          <a:solidFill>
                            <a:srgbClr val="000000"/>
                          </a:solidFill>
                          <a:latin typeface="Calibri"/>
                          <a:ea typeface="Calibri"/>
                          <a:cs typeface="Calibri"/>
                          <a:sym typeface="Calibri"/>
                        </a:rPr>
                        <a:t> internet e </a:t>
                      </a:r>
                      <a:r>
                        <a:rPr lang="en-US" sz="1600" u="none" strike="noStrike" cap="none" dirty="0" err="1">
                          <a:solidFill>
                            <a:srgbClr val="000000"/>
                          </a:solidFill>
                          <a:latin typeface="Calibri"/>
                          <a:ea typeface="Calibri"/>
                          <a:cs typeface="Calibri"/>
                          <a:sym typeface="Calibri"/>
                        </a:rPr>
                        <a:t>guadagni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interessi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sul</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saldo</a:t>
                      </a:r>
                      <a:r>
                        <a:rPr lang="en-US" sz="1600" u="none" strike="noStrike" cap="none" dirty="0">
                          <a:solidFill>
                            <a:srgbClr val="000000"/>
                          </a:solidFill>
                          <a:latin typeface="Calibri"/>
                          <a:ea typeface="Calibri"/>
                          <a:cs typeface="Calibri"/>
                          <a:sym typeface="Calibri"/>
                        </a:rPr>
                        <a:t>. </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5"/>
                  </a:ext>
                </a:extLst>
              </a:tr>
            </a:tbl>
          </a:graphicData>
        </a:graphic>
      </p:graphicFrame>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58"/>
        <p:cNvGrpSpPr/>
        <p:nvPr/>
      </p:nvGrpSpPr>
      <p:grpSpPr>
        <a:xfrm>
          <a:off x="0" y="0"/>
          <a:ext cx="0" cy="0"/>
          <a:chOff x="0" y="0"/>
          <a:chExt cx="0" cy="0"/>
        </a:xfrm>
      </p:grpSpPr>
      <p:pic>
        <p:nvPicPr>
          <p:cNvPr id="1159" name="Google Shape;1159;p62"/>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60" name="Google Shape;1160;p62"/>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61" name="Google Shape;1161;p62"/>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62" name="Google Shape;1162;p62"/>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64" name="Google Shape;1164;p62"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62"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66" name="Google Shape;1166;p62"/>
          <p:cNvPicPr preferRelativeResize="0"/>
          <p:nvPr/>
        </p:nvPicPr>
        <p:blipFill rotWithShape="1">
          <a:blip r:embed="rId5">
            <a:alphaModFix/>
          </a:blip>
          <a:srcRect/>
          <a:stretch/>
        </p:blipFill>
        <p:spPr>
          <a:xfrm>
            <a:off x="0" y="0"/>
            <a:ext cx="12192000" cy="1389868"/>
          </a:xfrm>
          <a:prstGeom prst="rect">
            <a:avLst/>
          </a:prstGeom>
          <a:noFill/>
          <a:ln>
            <a:noFill/>
          </a:ln>
        </p:spPr>
      </p:pic>
      <p:graphicFrame>
        <p:nvGraphicFramePr>
          <p:cNvPr id="1168" name="Google Shape;1168;p62"/>
          <p:cNvGraphicFramePr/>
          <p:nvPr>
            <p:extLst>
              <p:ext uri="{D42A27DB-BD31-4B8C-83A1-F6EECF244321}">
                <p14:modId xmlns:p14="http://schemas.microsoft.com/office/powerpoint/2010/main" val="1039092116"/>
              </p:ext>
            </p:extLst>
          </p:nvPr>
        </p:nvGraphicFramePr>
        <p:xfrm>
          <a:off x="1050237" y="1568530"/>
          <a:ext cx="10091525" cy="4701300"/>
        </p:xfrm>
        <a:graphic>
          <a:graphicData uri="http://schemas.openxmlformats.org/drawingml/2006/table">
            <a:tbl>
              <a:tblPr>
                <a:noFill/>
                <a:tableStyleId>{F06877E7-F0A4-472A-958B-391F70D71061}</a:tableStyleId>
              </a:tblPr>
              <a:tblGrid>
                <a:gridCol w="1573925">
                  <a:extLst>
                    <a:ext uri="{9D8B030D-6E8A-4147-A177-3AD203B41FA5}">
                      <a16:colId xmlns:a16="http://schemas.microsoft.com/office/drawing/2014/main" val="20000"/>
                    </a:ext>
                  </a:extLst>
                </a:gridCol>
                <a:gridCol w="8517600">
                  <a:extLst>
                    <a:ext uri="{9D8B030D-6E8A-4147-A177-3AD203B41FA5}">
                      <a16:colId xmlns:a16="http://schemas.microsoft.com/office/drawing/2014/main" val="20001"/>
                    </a:ext>
                  </a:extLst>
                </a:gridCol>
              </a:tblGrid>
              <a:tr h="5626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Fondi di investimento</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Calibri"/>
                          <a:ea typeface="Calibri"/>
                          <a:cs typeface="Calibri"/>
                          <a:sym typeface="Calibri"/>
                        </a:rPr>
                        <a:t>Un </a:t>
                      </a:r>
                      <a:r>
                        <a:rPr lang="en-US" sz="1600" u="none" strike="noStrike" cap="none" dirty="0" err="1">
                          <a:solidFill>
                            <a:srgbClr val="000000"/>
                          </a:solidFill>
                          <a:latin typeface="Calibri"/>
                          <a:ea typeface="Calibri"/>
                          <a:cs typeface="Calibri"/>
                          <a:sym typeface="Calibri"/>
                        </a:rPr>
                        <a:t>fondo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d'investimento</a:t>
                      </a:r>
                      <a:r>
                        <a:rPr lang="en-US" sz="1600" u="none" strike="noStrike" cap="none" dirty="0">
                          <a:solidFill>
                            <a:srgbClr val="000000"/>
                          </a:solidFill>
                          <a:latin typeface="Calibri"/>
                          <a:ea typeface="Calibri"/>
                          <a:cs typeface="Calibri"/>
                          <a:sym typeface="Calibri"/>
                        </a:rPr>
                        <a:t> è </a:t>
                      </a:r>
                      <a:r>
                        <a:rPr lang="en-US" sz="1600" u="none" strike="noStrike" cap="none" dirty="0" err="1">
                          <a:solidFill>
                            <a:srgbClr val="000000"/>
                          </a:solidFill>
                          <a:latin typeface="Calibri"/>
                          <a:ea typeface="Calibri"/>
                          <a:cs typeface="Calibri"/>
                          <a:sym typeface="Calibri"/>
                        </a:rPr>
                        <a:t>una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fornitura</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capitale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appartenente</a:t>
                      </a:r>
                      <a:r>
                        <a:rPr lang="en-US" sz="1600" u="none" strike="noStrike" cap="none" dirty="0">
                          <a:solidFill>
                            <a:srgbClr val="000000"/>
                          </a:solidFill>
                          <a:latin typeface="Calibri"/>
                          <a:ea typeface="Calibri"/>
                          <a:cs typeface="Calibri"/>
                          <a:sym typeface="Calibri"/>
                        </a:rPr>
                        <a:t> a </a:t>
                      </a:r>
                      <a:r>
                        <a:rPr lang="en-US" sz="1600" u="none" strike="noStrike" cap="none" dirty="0" err="1">
                          <a:solidFill>
                            <a:srgbClr val="000000"/>
                          </a:solidFill>
                          <a:latin typeface="Calibri"/>
                          <a:ea typeface="Calibri"/>
                          <a:cs typeface="Calibri"/>
                          <a:sym typeface="Calibri"/>
                        </a:rPr>
                        <a:t>numerosi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investitori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utilizzato</a:t>
                      </a:r>
                      <a:r>
                        <a:rPr lang="en-US" sz="1600" u="none" strike="noStrike" cap="none" dirty="0">
                          <a:solidFill>
                            <a:srgbClr val="000000"/>
                          </a:solidFill>
                          <a:latin typeface="Calibri"/>
                          <a:ea typeface="Calibri"/>
                          <a:cs typeface="Calibri"/>
                          <a:sym typeface="Calibri"/>
                        </a:rPr>
                        <a:t> per </a:t>
                      </a:r>
                      <a:r>
                        <a:rPr lang="en-US" sz="1600" u="none" strike="noStrike" cap="none" dirty="0" err="1">
                          <a:solidFill>
                            <a:srgbClr val="000000"/>
                          </a:solidFill>
                          <a:latin typeface="Calibri"/>
                          <a:ea typeface="Calibri"/>
                          <a:cs typeface="Calibri"/>
                          <a:sym typeface="Calibri"/>
                        </a:rPr>
                        <a:t>acquistare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collettivamente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titoli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mentre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ogni</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investitore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mantiene</a:t>
                      </a:r>
                      <a:r>
                        <a:rPr lang="en-US" sz="1600" u="none" strike="noStrike" cap="none" dirty="0">
                          <a:solidFill>
                            <a:srgbClr val="000000"/>
                          </a:solidFill>
                          <a:latin typeface="Calibri"/>
                          <a:ea typeface="Calibri"/>
                          <a:cs typeface="Calibri"/>
                          <a:sym typeface="Calibri"/>
                        </a:rPr>
                        <a:t> la </a:t>
                      </a:r>
                      <a:r>
                        <a:rPr lang="en-US" sz="1600" u="none" strike="noStrike" cap="none" dirty="0" err="1">
                          <a:solidFill>
                            <a:srgbClr val="000000"/>
                          </a:solidFill>
                          <a:latin typeface="Calibri"/>
                          <a:ea typeface="Calibri"/>
                          <a:cs typeface="Calibri"/>
                          <a:sym typeface="Calibri"/>
                        </a:rPr>
                        <a:t>proprietà</a:t>
                      </a:r>
                      <a:r>
                        <a:rPr lang="en-US" sz="1600" u="none" strike="noStrike" cap="none" dirty="0">
                          <a:solidFill>
                            <a:srgbClr val="000000"/>
                          </a:solidFill>
                          <a:latin typeface="Calibri"/>
                          <a:ea typeface="Calibri"/>
                          <a:cs typeface="Calibri"/>
                          <a:sym typeface="Calibri"/>
                        </a:rPr>
                        <a:t> e </a:t>
                      </a:r>
                      <a:r>
                        <a:rPr lang="en-US" sz="1600" u="none" strike="noStrike" cap="none" dirty="0" err="1">
                          <a:solidFill>
                            <a:srgbClr val="000000"/>
                          </a:solidFill>
                          <a:latin typeface="Calibri"/>
                          <a:ea typeface="Calibri"/>
                          <a:cs typeface="Calibri"/>
                          <a:sym typeface="Calibri"/>
                        </a:rPr>
                        <a:t>il</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controllo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delle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proprie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azioni</a:t>
                      </a:r>
                      <a:r>
                        <a:rPr lang="en-US" sz="1600" u="none" strike="noStrike" cap="none" dirty="0">
                          <a:solidFill>
                            <a:srgbClr val="000000"/>
                          </a:solidFill>
                          <a:latin typeface="Calibri"/>
                          <a:ea typeface="Calibri"/>
                          <a:cs typeface="Calibri"/>
                          <a:sym typeface="Calibri"/>
                        </a:rPr>
                        <a:t>. </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0"/>
                  </a:ext>
                </a:extLst>
              </a:tr>
              <a:tr h="562675">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Broker online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Un broker online è un fornitore di trading che permette ai suoi clienti di aprire e chiudere posizioni utilizzando una piattaforma digitale. La transazione viene solitamente effettuata attraverso le piattaforme di trading proprietarie del broker.</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1"/>
                  </a:ext>
                </a:extLst>
              </a:tr>
              <a:tr h="586450">
                <a:tc>
                  <a:txBody>
                    <a:bodyPr/>
                    <a:lstStyle/>
                    <a:p>
                      <a:pPr marL="0" marR="0" lvl="0" indent="0" algn="l" rtl="0">
                        <a:lnSpc>
                          <a:spcPct val="100000"/>
                        </a:lnSpc>
                        <a:spcBef>
                          <a:spcPts val="0"/>
                        </a:spcBef>
                        <a:spcAft>
                          <a:spcPts val="0"/>
                        </a:spcAft>
                        <a:buNone/>
                      </a:pPr>
                      <a:r>
                        <a:rPr lang="en-US" sz="1600" b="1">
                          <a:latin typeface="Calibri"/>
                          <a:ea typeface="Calibri"/>
                          <a:cs typeface="Calibri"/>
                          <a:sym typeface="Calibri"/>
                        </a:rPr>
                        <a:t>Consulenti Robot</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I </a:t>
                      </a:r>
                      <a:r>
                        <a:rPr lang="en-US" sz="1600">
                          <a:latin typeface="Calibri"/>
                          <a:ea typeface="Calibri"/>
                          <a:cs typeface="Calibri"/>
                          <a:sym typeface="Calibri"/>
                        </a:rPr>
                        <a:t>consulenti robot </a:t>
                      </a:r>
                      <a:r>
                        <a:rPr lang="en-US" sz="1600" u="none" strike="noStrike" cap="none">
                          <a:solidFill>
                            <a:srgbClr val="000000"/>
                          </a:solidFill>
                          <a:latin typeface="Calibri"/>
                          <a:ea typeface="Calibri"/>
                          <a:cs typeface="Calibri"/>
                          <a:sym typeface="Calibri"/>
                        </a:rPr>
                        <a:t>sono piattaforme digitali che forniscono servizi di pianificazione finanziaria automatizzati guidati da algoritmi con poca o nessuna supervisione umana.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2"/>
                  </a:ext>
                </a:extLst>
              </a:tr>
              <a:tr h="79885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MiFID II</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MiFID II sta per "Market in Financial Instruments Directive". Si tratta di un quadro legislativo istituito dall'Unione Europea (UE) il cui scopo è quello di regolare i mercati finanziari nel blocco e di aumentare la protezione per coloro che investono.</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3"/>
                  </a:ext>
                </a:extLst>
              </a:tr>
              <a:tr h="626750">
                <a:tc>
                  <a:txBody>
                    <a:bodyPr/>
                    <a:lstStyle/>
                    <a:p>
                      <a:pPr marL="0" marR="0" lvl="0" indent="0" algn="l" rtl="0">
                        <a:lnSpc>
                          <a:spcPct val="100000"/>
                        </a:lnSpc>
                        <a:spcBef>
                          <a:spcPts val="0"/>
                        </a:spcBef>
                        <a:spcAft>
                          <a:spcPts val="0"/>
                        </a:spcAft>
                        <a:buNone/>
                      </a:pPr>
                      <a:r>
                        <a:rPr lang="en-US" sz="1600" b="1">
                          <a:latin typeface="Calibri"/>
                          <a:ea typeface="Calibri"/>
                          <a:cs typeface="Calibri"/>
                          <a:sym typeface="Calibri"/>
                        </a:rPr>
                        <a:t>Broker ipotecari online</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tc>
                  <a:txBody>
                    <a:bodyPr/>
                    <a:lstStyle/>
                    <a:p>
                      <a:pPr marL="0" marR="0" lvl="0" indent="0" algn="l" rtl="0">
                        <a:lnSpc>
                          <a:spcPct val="100000"/>
                        </a:lnSpc>
                        <a:spcBef>
                          <a:spcPts val="0"/>
                        </a:spcBef>
                        <a:spcAft>
                          <a:spcPts val="0"/>
                        </a:spcAft>
                        <a:buNone/>
                      </a:pPr>
                      <a:r>
                        <a:rPr lang="en-US" sz="1600" u="none" strike="noStrike" cap="none">
                          <a:solidFill>
                            <a:srgbClr val="000000"/>
                          </a:solidFill>
                          <a:latin typeface="Calibri"/>
                          <a:ea typeface="Calibri"/>
                          <a:cs typeface="Calibri"/>
                          <a:sym typeface="Calibri"/>
                        </a:rPr>
                        <a:t>I broker </a:t>
                      </a:r>
                      <a:r>
                        <a:rPr lang="en-US" sz="1600">
                          <a:latin typeface="Calibri"/>
                          <a:ea typeface="Calibri"/>
                          <a:cs typeface="Calibri"/>
                          <a:sym typeface="Calibri"/>
                        </a:rPr>
                        <a:t>ipotecari </a:t>
                      </a:r>
                      <a:r>
                        <a:rPr lang="en-US" sz="1600" u="none" strike="noStrike" cap="none">
                          <a:solidFill>
                            <a:srgbClr val="000000"/>
                          </a:solidFill>
                          <a:latin typeface="Calibri"/>
                          <a:ea typeface="Calibri"/>
                          <a:cs typeface="Calibri"/>
                          <a:sym typeface="Calibri"/>
                        </a:rPr>
                        <a:t>online permettono alle persone di effettuare la maggior parte del confronto dei mutui e del processo di applicazione online, senza parlare con un broker di mutui di persona o per telefono. </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EEF0ED"/>
                    </a:solidFill>
                  </a:tcPr>
                </a:tc>
                <a:extLst>
                  <a:ext uri="{0D108BD9-81ED-4DB2-BD59-A6C34878D82A}">
                    <a16:rowId xmlns:a16="http://schemas.microsoft.com/office/drawing/2014/main" val="10004"/>
                  </a:ext>
                </a:extLst>
              </a:tr>
              <a:tr h="624600">
                <a:tc>
                  <a:txBody>
                    <a:bodyPr/>
                    <a:lstStyle/>
                    <a:p>
                      <a:pPr marL="0" marR="0" lvl="0" indent="0" algn="l" rtl="0">
                        <a:lnSpc>
                          <a:spcPct val="100000"/>
                        </a:lnSpc>
                        <a:spcBef>
                          <a:spcPts val="0"/>
                        </a:spcBef>
                        <a:spcAft>
                          <a:spcPts val="0"/>
                        </a:spcAft>
                        <a:buNone/>
                      </a:pPr>
                      <a:r>
                        <a:rPr lang="en-US" sz="1600" b="1" u="none" strike="noStrike" cap="none">
                          <a:solidFill>
                            <a:srgbClr val="000000"/>
                          </a:solidFill>
                          <a:latin typeface="Calibri"/>
                          <a:ea typeface="Calibri"/>
                          <a:cs typeface="Calibri"/>
                          <a:sym typeface="Calibri"/>
                        </a:rPr>
                        <a:t>Crowdfunding</a:t>
                      </a:r>
                      <a:endParaRPr sz="1600" u="none" strike="noStrike" cap="none">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tc>
                  <a:txBody>
                    <a:bodyPr/>
                    <a:lstStyle/>
                    <a:p>
                      <a:pPr marL="0" marR="0" lvl="0" indent="0" algn="l" rtl="0">
                        <a:lnSpc>
                          <a:spcPct val="100000"/>
                        </a:lnSpc>
                        <a:spcBef>
                          <a:spcPts val="0"/>
                        </a:spcBef>
                        <a:spcAft>
                          <a:spcPts val="0"/>
                        </a:spcAft>
                        <a:buNone/>
                      </a:pPr>
                      <a:r>
                        <a:rPr lang="en-US" sz="1600" u="none" strike="noStrike" cap="none" dirty="0">
                          <a:solidFill>
                            <a:srgbClr val="000000"/>
                          </a:solidFill>
                          <a:latin typeface="Calibri"/>
                          <a:ea typeface="Calibri"/>
                          <a:cs typeface="Calibri"/>
                          <a:sym typeface="Calibri"/>
                        </a:rPr>
                        <a:t>Il crowdfunding è un </a:t>
                      </a:r>
                      <a:r>
                        <a:rPr lang="en-US" sz="1600" u="none" strike="noStrike" cap="none" dirty="0" err="1">
                          <a:solidFill>
                            <a:srgbClr val="000000"/>
                          </a:solidFill>
                          <a:latin typeface="Calibri"/>
                          <a:ea typeface="Calibri"/>
                          <a:cs typeface="Calibri"/>
                          <a:sym typeface="Calibri"/>
                        </a:rPr>
                        <a:t>servizio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alternativo</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prestito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digitale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che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permette</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raccogliere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piccole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somme</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denaro</a:t>
                      </a:r>
                      <a:r>
                        <a:rPr lang="en-US" sz="1600" u="none" strike="noStrike" cap="none" dirty="0">
                          <a:solidFill>
                            <a:srgbClr val="000000"/>
                          </a:solidFill>
                          <a:latin typeface="Calibri"/>
                          <a:ea typeface="Calibri"/>
                          <a:cs typeface="Calibri"/>
                          <a:sym typeface="Calibri"/>
                        </a:rPr>
                        <a:t> per </a:t>
                      </a:r>
                      <a:r>
                        <a:rPr lang="en-US" sz="1600" u="none" strike="noStrike" cap="none" dirty="0" err="1">
                          <a:solidFill>
                            <a:srgbClr val="000000"/>
                          </a:solidFill>
                          <a:latin typeface="Calibri"/>
                          <a:ea typeface="Calibri"/>
                          <a:cs typeface="Calibri"/>
                          <a:sym typeface="Calibri"/>
                        </a:rPr>
                        <a:t>finanziare</a:t>
                      </a:r>
                      <a:r>
                        <a:rPr lang="en-US" sz="1600" u="none" strike="noStrike" cap="none" dirty="0">
                          <a:solidFill>
                            <a:srgbClr val="000000"/>
                          </a:solidFill>
                          <a:latin typeface="Calibri"/>
                          <a:ea typeface="Calibri"/>
                          <a:cs typeface="Calibri"/>
                          <a:sym typeface="Calibri"/>
                        </a:rPr>
                        <a:t> un </a:t>
                      </a:r>
                      <a:r>
                        <a:rPr lang="en-US" sz="1600" u="none" strike="noStrike" cap="none" dirty="0" err="1">
                          <a:solidFill>
                            <a:srgbClr val="000000"/>
                          </a:solidFill>
                          <a:latin typeface="Calibri"/>
                          <a:ea typeface="Calibri"/>
                          <a:cs typeface="Calibri"/>
                          <a:sym typeface="Calibri"/>
                        </a:rPr>
                        <a:t>progetto</a:t>
                      </a:r>
                      <a:r>
                        <a:rPr lang="en-US" sz="1600" u="none" strike="noStrike" cap="none" dirty="0">
                          <a:solidFill>
                            <a:srgbClr val="000000"/>
                          </a:solidFill>
                          <a:latin typeface="Calibri"/>
                          <a:ea typeface="Calibri"/>
                          <a:cs typeface="Calibri"/>
                          <a:sym typeface="Calibri"/>
                        </a:rPr>
                        <a:t> o </a:t>
                      </a:r>
                      <a:r>
                        <a:rPr lang="en-US" sz="1600" u="none" strike="noStrike" cap="none" dirty="0" err="1">
                          <a:solidFill>
                            <a:srgbClr val="000000"/>
                          </a:solidFill>
                          <a:latin typeface="Calibri"/>
                          <a:ea typeface="Calibri"/>
                          <a:cs typeface="Calibri"/>
                          <a:sym typeface="Calibri"/>
                        </a:rPr>
                        <a:t>un'impresa</a:t>
                      </a:r>
                      <a:r>
                        <a:rPr lang="en-US" sz="1600" u="none" strike="noStrike" cap="none" dirty="0">
                          <a:solidFill>
                            <a:srgbClr val="000000"/>
                          </a:solidFill>
                          <a:latin typeface="Calibri"/>
                          <a:ea typeface="Calibri"/>
                          <a:cs typeface="Calibri"/>
                          <a:sym typeface="Calibri"/>
                        </a:rPr>
                        <a:t> da un gran </a:t>
                      </a:r>
                      <a:r>
                        <a:rPr lang="en-US" sz="1600" u="none" strike="noStrike" cap="none" dirty="0" err="1">
                          <a:solidFill>
                            <a:srgbClr val="000000"/>
                          </a:solidFill>
                          <a:latin typeface="Calibri"/>
                          <a:ea typeface="Calibri"/>
                          <a:cs typeface="Calibri"/>
                          <a:sym typeface="Calibri"/>
                        </a:rPr>
                        <a:t>numero</a:t>
                      </a:r>
                      <a:r>
                        <a:rPr lang="en-US" sz="1600" u="none" strike="noStrike" cap="none" dirty="0">
                          <a:solidFill>
                            <a:srgbClr val="000000"/>
                          </a:solidFill>
                          <a:latin typeface="Calibri"/>
                          <a:ea typeface="Calibri"/>
                          <a:cs typeface="Calibri"/>
                          <a:sym typeface="Calibri"/>
                        </a:rPr>
                        <a:t> di </a:t>
                      </a:r>
                      <a:r>
                        <a:rPr lang="en-US" sz="1600" u="none" strike="noStrike" cap="none" dirty="0" err="1">
                          <a:solidFill>
                            <a:srgbClr val="000000"/>
                          </a:solidFill>
                          <a:latin typeface="Calibri"/>
                          <a:ea typeface="Calibri"/>
                          <a:cs typeface="Calibri"/>
                          <a:sym typeface="Calibri"/>
                        </a:rPr>
                        <a:t>persone</a:t>
                      </a:r>
                      <a:r>
                        <a:rPr lang="en-US" sz="1600" u="none" strike="noStrike" cap="none" dirty="0">
                          <a:solidFill>
                            <a:srgbClr val="000000"/>
                          </a:solidFill>
                          <a:latin typeface="Calibri"/>
                          <a:ea typeface="Calibri"/>
                          <a:cs typeface="Calibri"/>
                          <a:sym typeface="Calibri"/>
                        </a:rPr>
                        <a:t>, in </a:t>
                      </a:r>
                      <a:r>
                        <a:rPr lang="en-US" sz="1600" u="none" strike="noStrike" cap="none" dirty="0" err="1">
                          <a:solidFill>
                            <a:srgbClr val="000000"/>
                          </a:solidFill>
                          <a:latin typeface="Calibri"/>
                          <a:ea typeface="Calibri"/>
                          <a:cs typeface="Calibri"/>
                          <a:sym typeface="Calibri"/>
                        </a:rPr>
                        <a:t>genere</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attraverso</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una</a:t>
                      </a:r>
                      <a:r>
                        <a:rPr lang="en-US" sz="1600" u="none" strike="noStrike" cap="none" dirty="0">
                          <a:solidFill>
                            <a:srgbClr val="000000"/>
                          </a:solidFill>
                          <a:latin typeface="Calibri"/>
                          <a:ea typeface="Calibri"/>
                          <a:cs typeface="Calibri"/>
                          <a:sym typeface="Calibri"/>
                        </a:rPr>
                        <a:t> </a:t>
                      </a:r>
                      <a:r>
                        <a:rPr lang="en-US" sz="1600" u="none" strike="noStrike" cap="none" dirty="0" err="1">
                          <a:solidFill>
                            <a:srgbClr val="000000"/>
                          </a:solidFill>
                          <a:latin typeface="Calibri"/>
                          <a:ea typeface="Calibri"/>
                          <a:cs typeface="Calibri"/>
                          <a:sym typeface="Calibri"/>
                        </a:rPr>
                        <a:t>piattaforma</a:t>
                      </a:r>
                      <a:r>
                        <a:rPr lang="en-US" sz="1600" u="none" strike="noStrike" cap="none" dirty="0">
                          <a:solidFill>
                            <a:srgbClr val="000000"/>
                          </a:solidFill>
                          <a:latin typeface="Calibri"/>
                          <a:ea typeface="Calibri"/>
                          <a:cs typeface="Calibri"/>
                          <a:sym typeface="Calibri"/>
                        </a:rPr>
                        <a:t> online.</a:t>
                      </a:r>
                      <a:endParaRPr sz="1600" u="none" strike="noStrike" cap="none" dirty="0">
                        <a:latin typeface="Calibri"/>
                        <a:ea typeface="Calibri"/>
                        <a:cs typeface="Calibri"/>
                        <a:sym typeface="Calibri"/>
                      </a:endParaRPr>
                    </a:p>
                  </a:txBody>
                  <a:tcPr marL="68400" marR="68400" marT="45725" marB="45725">
                    <a:lnL w="10075" cap="flat" cmpd="sng">
                      <a:solidFill>
                        <a:srgbClr val="94A088"/>
                      </a:solidFill>
                      <a:prstDash val="solid"/>
                      <a:round/>
                      <a:headEnd type="none" w="sm" len="sm"/>
                      <a:tailEnd type="none" w="sm" len="sm"/>
                    </a:lnL>
                    <a:lnR w="10075" cap="flat" cmpd="sng">
                      <a:solidFill>
                        <a:srgbClr val="94A088"/>
                      </a:solidFill>
                      <a:prstDash val="solid"/>
                      <a:round/>
                      <a:headEnd type="none" w="sm" len="sm"/>
                      <a:tailEnd type="none" w="sm" len="sm"/>
                    </a:lnR>
                    <a:lnT w="10075" cap="flat" cmpd="sng">
                      <a:solidFill>
                        <a:srgbClr val="94A088"/>
                      </a:solidFill>
                      <a:prstDash val="solid"/>
                      <a:round/>
                      <a:headEnd type="none" w="sm" len="sm"/>
                      <a:tailEnd type="none" w="sm" len="sm"/>
                    </a:lnT>
                    <a:lnB w="10075" cap="flat" cmpd="sng">
                      <a:solidFill>
                        <a:srgbClr val="94A088"/>
                      </a:solidFill>
                      <a:prstDash val="solid"/>
                      <a:round/>
                      <a:headEnd type="none" w="sm" len="sm"/>
                      <a:tailEnd type="none" w="sm" len="sm"/>
                    </a:lnB>
                    <a:solidFill>
                      <a:srgbClr val="DCDFD9"/>
                    </a:solidFill>
                  </a:tcPr>
                </a:tc>
                <a:extLst>
                  <a:ext uri="{0D108BD9-81ED-4DB2-BD59-A6C34878D82A}">
                    <a16:rowId xmlns:a16="http://schemas.microsoft.com/office/drawing/2014/main" val="10005"/>
                  </a:ext>
                </a:extLst>
              </a:tr>
            </a:tbl>
          </a:graphicData>
        </a:graphic>
      </p:graphicFrame>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73"/>
        <p:cNvGrpSpPr/>
        <p:nvPr/>
      </p:nvGrpSpPr>
      <p:grpSpPr>
        <a:xfrm>
          <a:off x="0" y="0"/>
          <a:ext cx="0" cy="0"/>
          <a:chOff x="0" y="0"/>
          <a:chExt cx="0" cy="0"/>
        </a:xfrm>
      </p:grpSpPr>
      <p:pic>
        <p:nvPicPr>
          <p:cNvPr id="1174" name="Google Shape;1174;p63"/>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75" name="Google Shape;1175;p63"/>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76" name="Google Shape;1176;p63"/>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77" name="Google Shape;1177;p63"/>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79" name="Google Shape;1179;p63"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0" name="Google Shape;1180;p63"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81" name="Google Shape;1181;p63"/>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1182" name="Google Shape;1182;p63"/>
          <p:cNvSpPr txBox="1"/>
          <p:nvPr/>
        </p:nvSpPr>
        <p:spPr>
          <a:xfrm>
            <a:off x="1097280" y="1412543"/>
            <a:ext cx="10058400" cy="858816"/>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rgbClr val="3F3F3F"/>
              </a:buClr>
              <a:buSzPts val="4800"/>
              <a:buFont typeface="Arial"/>
              <a:buNone/>
            </a:pPr>
            <a:r>
              <a:rPr lang="en-US" sz="4800" b="1">
                <a:solidFill>
                  <a:srgbClr val="3F3F3F"/>
                </a:solidFill>
                <a:latin typeface="Calibri"/>
                <a:ea typeface="Calibri"/>
                <a:cs typeface="Calibri"/>
                <a:sym typeface="Calibri"/>
              </a:rPr>
              <a:t>Bibliografia</a:t>
            </a:r>
            <a:endParaRPr sz="4800">
              <a:solidFill>
                <a:srgbClr val="3F3F3F"/>
              </a:solidFill>
              <a:latin typeface="Calibri"/>
              <a:ea typeface="Calibri"/>
              <a:cs typeface="Calibri"/>
              <a:sym typeface="Calibri"/>
            </a:endParaRPr>
          </a:p>
        </p:txBody>
      </p:sp>
      <p:sp>
        <p:nvSpPr>
          <p:cNvPr id="1183" name="Google Shape;1183;p63"/>
          <p:cNvSpPr/>
          <p:nvPr/>
        </p:nvSpPr>
        <p:spPr>
          <a:xfrm>
            <a:off x="1056000" y="2209714"/>
            <a:ext cx="10080000" cy="376000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Digitalizzazione e consapevolezza finanziaria:</a:t>
            </a:r>
            <a:endParaRPr sz="1650" b="1">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rgbClr val="3F3F3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http://www.museodelrisparmio.it/digitalizzazione-consapevolezza-finanziaria</a:t>
            </a:r>
            <a:endParaRPr sz="1400" u="sng">
              <a:solidFill>
                <a:srgbClr val="3F3F3F"/>
              </a:solidFill>
              <a:latin typeface="Calibri"/>
              <a:ea typeface="Calibri"/>
              <a:cs typeface="Calibri"/>
              <a:sym typeface="Calibri"/>
            </a:endParaRPr>
          </a:p>
          <a:p>
            <a:pPr marL="0" marR="0" lvl="0" indent="0" algn="l" rtl="0">
              <a:lnSpc>
                <a:spcPct val="60606"/>
              </a:lnSpc>
              <a:spcBef>
                <a:spcPts val="0"/>
              </a:spcBef>
              <a:spcAft>
                <a:spcPts val="0"/>
              </a:spcAft>
              <a:buNone/>
            </a:pPr>
            <a:endParaRPr sz="165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Noto Sans Symbols"/>
              <a:buChar char="▪"/>
            </a:pPr>
            <a:r>
              <a:rPr lang="en-US" sz="1650" b="1">
                <a:solidFill>
                  <a:srgbClr val="3F3F3F"/>
                </a:solidFill>
                <a:latin typeface="Calibri"/>
                <a:ea typeface="Calibri"/>
                <a:cs typeface="Calibri"/>
                <a:sym typeface="Calibri"/>
              </a:rPr>
              <a:t>La digital transformation nel settore bancario:evoluzione e prospettive </a:t>
            </a:r>
            <a:r>
              <a:rPr lang="en-US" sz="1650">
                <a:solidFill>
                  <a:srgbClr val="3F3F3F"/>
                </a:solidFill>
                <a:latin typeface="Calibri"/>
                <a:ea typeface="Calibri"/>
                <a:cs typeface="Calibri"/>
                <a:sym typeface="Calibri"/>
              </a:rPr>
              <a:t>- Marocchini E.:</a:t>
            </a:r>
            <a:endParaRPr>
              <a:latin typeface="Calibri"/>
              <a:ea typeface="Calibri"/>
              <a:cs typeface="Calibri"/>
              <a:sym typeface="Calibri"/>
            </a:endParaRPr>
          </a:p>
          <a:p>
            <a:pPr marL="0" marR="0" lvl="0" indent="268288" algn="l" rtl="0">
              <a:spcBef>
                <a:spcPts val="0"/>
              </a:spcBef>
              <a:spcAft>
                <a:spcPts val="0"/>
              </a:spcAft>
              <a:buNone/>
            </a:pPr>
            <a:r>
              <a:rPr lang="en-US" sz="1400" u="sng">
                <a:solidFill>
                  <a:srgbClr val="3F3F3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http://tesi.luiss.it/24223/1/690631_MAROCCHINI_ERIKA.pdf</a:t>
            </a:r>
            <a:endParaRPr sz="1400" u="sng">
              <a:solidFill>
                <a:srgbClr val="3F3F3F"/>
              </a:solidFill>
              <a:latin typeface="Calibri"/>
              <a:ea typeface="Calibri"/>
              <a:cs typeface="Calibri"/>
              <a:sym typeface="Calibri"/>
            </a:endParaRPr>
          </a:p>
          <a:p>
            <a:pPr marL="0" marR="0" lvl="0" indent="0" algn="l" rtl="0">
              <a:lnSpc>
                <a:spcPct val="72727"/>
              </a:lnSpc>
              <a:spcBef>
                <a:spcPts val="0"/>
              </a:spcBef>
              <a:spcAft>
                <a:spcPts val="0"/>
              </a:spcAft>
              <a:buNone/>
            </a:pPr>
            <a:endParaRPr sz="165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Digital financial services – Basic terminology:</a:t>
            </a:r>
            <a:endParaRPr sz="1650" b="1">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rgbClr val="3F3F3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https://www.afi-global.org/sites/default/files/publications/2016-08/Guideline%20Note-19%20DFS-Terminology.pdf</a:t>
            </a:r>
            <a:endParaRPr sz="1400" u="sng">
              <a:solidFill>
                <a:srgbClr val="3F3F3F"/>
              </a:solidFill>
              <a:latin typeface="Calibri"/>
              <a:ea typeface="Calibri"/>
              <a:cs typeface="Calibri"/>
              <a:sym typeface="Calibri"/>
            </a:endParaRPr>
          </a:p>
          <a:p>
            <a:pPr marL="0" marR="0" lvl="0" indent="0" algn="l" rtl="0">
              <a:lnSpc>
                <a:spcPct val="72727"/>
              </a:lnSpc>
              <a:spcBef>
                <a:spcPts val="0"/>
              </a:spcBef>
              <a:spcAft>
                <a:spcPts val="0"/>
              </a:spcAft>
              <a:buNone/>
            </a:pPr>
            <a:endParaRPr sz="1650" u="sng">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Stay digital, pay digital:</a:t>
            </a:r>
            <a:endParaRPr sz="1650" b="1">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rgbClr val="3F3F3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https://www.staydigitalpaydigital.it/immaginiutente/PayDigitalStayDigital.pdf</a:t>
            </a:r>
            <a:endParaRPr sz="1400" u="sng">
              <a:solidFill>
                <a:srgbClr val="3F3F3F"/>
              </a:solidFill>
              <a:latin typeface="Calibri"/>
              <a:ea typeface="Calibri"/>
              <a:cs typeface="Calibri"/>
              <a:sym typeface="Calibri"/>
            </a:endParaRPr>
          </a:p>
          <a:p>
            <a:pPr marL="0" marR="0" lvl="0" indent="0" algn="l" rtl="0">
              <a:lnSpc>
                <a:spcPct val="72727"/>
              </a:lnSpc>
              <a:spcBef>
                <a:spcPts val="0"/>
              </a:spcBef>
              <a:spcAft>
                <a:spcPts val="0"/>
              </a:spcAft>
              <a:buNone/>
            </a:pPr>
            <a:endParaRPr sz="165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Libro Bianco, Fintech e pagamenti digitali: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rgbClr val="3F3F3F"/>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https://www.startmag.it/wp-content/uploads/Fintech_Web-260218.pdf</a:t>
            </a:r>
            <a:endParaRPr sz="1400" u="sng">
              <a:solidFill>
                <a:srgbClr val="3F3F3F"/>
              </a:solidFill>
              <a:latin typeface="Calibri"/>
              <a:ea typeface="Calibri"/>
              <a:cs typeface="Calibri"/>
              <a:sym typeface="Calibri"/>
            </a:endParaRPr>
          </a:p>
          <a:p>
            <a:pPr marL="0" marR="0" lvl="0" indent="0" algn="l" rtl="0">
              <a:lnSpc>
                <a:spcPct val="72727"/>
              </a:lnSpc>
              <a:spcBef>
                <a:spcPts val="0"/>
              </a:spcBef>
              <a:spcAft>
                <a:spcPts val="0"/>
              </a:spcAft>
              <a:buNone/>
            </a:pPr>
            <a:endParaRPr sz="1650" u="sng">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Digital banking – </a:t>
            </a:r>
            <a:r>
              <a:rPr lang="en-US" sz="1600" b="1">
                <a:solidFill>
                  <a:srgbClr val="3F3F3F"/>
                </a:solidFill>
                <a:latin typeface="Calibri"/>
                <a:ea typeface="Calibri"/>
                <a:cs typeface="Calibri"/>
                <a:sym typeface="Calibri"/>
              </a:rPr>
              <a:t>Kpmg: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https://home.kpmg/it/it/home/insights/2016/06/digital-banking.html</a:t>
            </a:r>
            <a:endParaRPr sz="1400">
              <a:solidFill>
                <a:schemeClr val="dk1"/>
              </a:solidFill>
              <a:latin typeface="Calibri"/>
              <a:ea typeface="Calibri"/>
              <a:cs typeface="Calibri"/>
              <a:sym typeface="Calibri"/>
            </a:endParaRPr>
          </a:p>
        </p:txBody>
      </p:sp>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188"/>
        <p:cNvGrpSpPr/>
        <p:nvPr/>
      </p:nvGrpSpPr>
      <p:grpSpPr>
        <a:xfrm>
          <a:off x="0" y="0"/>
          <a:ext cx="0" cy="0"/>
          <a:chOff x="0" y="0"/>
          <a:chExt cx="0" cy="0"/>
        </a:xfrm>
      </p:grpSpPr>
      <p:pic>
        <p:nvPicPr>
          <p:cNvPr id="1189" name="Google Shape;1189;p64"/>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190" name="Google Shape;1190;p64"/>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191" name="Google Shape;1191;p64"/>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192" name="Google Shape;1192;p64"/>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194" name="Google Shape;1194;p64"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5" name="Google Shape;1195;p64"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96" name="Google Shape;1196;p64"/>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1197" name="Google Shape;1197;p64"/>
          <p:cNvSpPr txBox="1"/>
          <p:nvPr/>
        </p:nvSpPr>
        <p:spPr>
          <a:xfrm>
            <a:off x="1097280" y="1412543"/>
            <a:ext cx="10058400" cy="858816"/>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rgbClr val="3F3F3F"/>
              </a:buClr>
              <a:buSzPts val="4800"/>
              <a:buFont typeface="Arial"/>
              <a:buNone/>
            </a:pPr>
            <a:r>
              <a:rPr lang="en-US" sz="4800" b="1">
                <a:solidFill>
                  <a:srgbClr val="3F3F3F"/>
                </a:solidFill>
                <a:latin typeface="Calibri"/>
                <a:ea typeface="Calibri"/>
                <a:cs typeface="Calibri"/>
                <a:sym typeface="Calibri"/>
              </a:rPr>
              <a:t>Bibliografia</a:t>
            </a:r>
            <a:endParaRPr sz="4800">
              <a:solidFill>
                <a:srgbClr val="3F3F3F"/>
              </a:solidFill>
              <a:latin typeface="Calibri"/>
              <a:ea typeface="Calibri"/>
              <a:cs typeface="Calibri"/>
              <a:sym typeface="Calibri"/>
            </a:endParaRPr>
          </a:p>
        </p:txBody>
      </p:sp>
      <p:sp>
        <p:nvSpPr>
          <p:cNvPr id="1198" name="Google Shape;1198;p64"/>
          <p:cNvSpPr/>
          <p:nvPr/>
        </p:nvSpPr>
        <p:spPr>
          <a:xfrm>
            <a:off x="1056000" y="2209714"/>
            <a:ext cx="10080000" cy="357790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89324"/>
              </a:buClr>
              <a:buSzPts val="1650"/>
              <a:buFont typeface="Noto Sans Symbols"/>
              <a:buChar char="▪"/>
            </a:pPr>
            <a:r>
              <a:rPr lang="en-US" sz="1650" b="1">
                <a:solidFill>
                  <a:srgbClr val="3F3F3F"/>
                </a:solidFill>
                <a:latin typeface="Calibri"/>
                <a:ea typeface="Calibri"/>
                <a:cs typeface="Calibri"/>
                <a:sym typeface="Calibri"/>
              </a:rPr>
              <a:t>L’innovazione digitale nell’industria finanziaria italiana - Panetta P.: </a:t>
            </a:r>
            <a:r>
              <a:rPr lang="en-US"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https://www.bancaditalia.it/pubblicazioni/interventi-direttorio/int-dir-2017/Panetta_26092017.pdf</a:t>
            </a:r>
            <a:endParaRPr sz="1400" u="sng">
              <a:solidFill>
                <a:schemeClr val="dk1"/>
              </a:solidFill>
              <a:latin typeface="Calibri"/>
              <a:ea typeface="Calibri"/>
              <a:cs typeface="Calibri"/>
              <a:sym typeface="Calibri"/>
            </a:endParaRPr>
          </a:p>
          <a:p>
            <a:pPr marL="0" marR="0" lvl="0" indent="0" algn="l" rtl="0">
              <a:lnSpc>
                <a:spcPct val="72727"/>
              </a:lnSpc>
              <a:spcBef>
                <a:spcPts val="0"/>
              </a:spcBef>
              <a:spcAft>
                <a:spcPts val="0"/>
              </a:spcAft>
              <a:buNone/>
            </a:pPr>
            <a:endParaRPr sz="165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Noto Sans Symbols"/>
              <a:buChar char="▪"/>
            </a:pPr>
            <a:r>
              <a:rPr lang="en-US" sz="1650" b="1">
                <a:solidFill>
                  <a:srgbClr val="3F3F3F"/>
                </a:solidFill>
                <a:latin typeface="Calibri"/>
                <a:ea typeface="Calibri"/>
                <a:cs typeface="Calibri"/>
                <a:sym typeface="Calibri"/>
              </a:rPr>
              <a:t>PwC’s 2018 Digital Banking Consumer Survey: Mobile users set the agenda: </a:t>
            </a:r>
            <a:r>
              <a:rPr lang="en-US" sz="1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https://www.pwc.com/il/he/bankim/assets/2018/PwC%202018%20Digital%20Banking%20Consumer%20Survey.pdf</a:t>
            </a:r>
            <a:endParaRPr sz="1400" u="sng">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u="sng">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Le Banche del Futuro: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https://www.ambrosetti.eu/ricerche-e-presentazioni/ricerca-le-banche-del-futuro/</a:t>
            </a:r>
            <a:endParaRPr sz="1400" u="sng">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Banca d’Italia Fintech in Italia: </a:t>
            </a:r>
            <a:endParaRPr>
              <a:latin typeface="Calibri"/>
              <a:ea typeface="Calibri"/>
              <a:cs typeface="Calibri"/>
              <a:sym typeface="Calibri"/>
            </a:endParaRPr>
          </a:p>
          <a:p>
            <a:pPr marL="0" marR="0" lvl="1" indent="268288" algn="l" rtl="0">
              <a:spcBef>
                <a:spcPts val="0"/>
              </a:spcBef>
              <a:spcAft>
                <a:spcPts val="0"/>
              </a:spcAft>
              <a:buNone/>
            </a:pPr>
            <a:r>
              <a:rPr lang="en-US" sz="1400" i="0" u="sng" strike="noStrike" cap="non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https://www.bancaditalia.it/compiti/vigilanza/analisi-sistema/stat-banche-intermediari/Fintech_in_Italia_2017.pdf</a:t>
            </a:r>
            <a:endParaRPr sz="1400" i="0" u="none" strike="noStrike" cap="none">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Abi Retail banking e multicanalità digitale: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https://www.abi.it/DOC_Mercati/Analisi/Innovazione-ricerca/Banche-social-</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media/RAPPORTO%20ABI%20RETAIL%20BANKING%20E%20MULTICANALIT%C3%A0%20DIGITALE.pdf</a:t>
            </a:r>
            <a:endParaRPr sz="1400">
              <a:solidFill>
                <a:schemeClr val="dk1"/>
              </a:solidFill>
              <a:latin typeface="Calibri"/>
              <a:ea typeface="Calibri"/>
              <a:cs typeface="Calibri"/>
              <a:sym typeface="Calibri"/>
            </a:endParaRPr>
          </a:p>
          <a:p>
            <a:pPr marL="0" marR="0" lvl="0" indent="0" algn="l" rtl="0">
              <a:lnSpc>
                <a:spcPct val="72727"/>
              </a:lnSpc>
              <a:spcBef>
                <a:spcPts val="0"/>
              </a:spcBef>
              <a:spcAft>
                <a:spcPts val="0"/>
              </a:spcAft>
              <a:buNone/>
            </a:pPr>
            <a:endParaRPr sz="1650">
              <a:solidFill>
                <a:srgbClr val="3F3F3F"/>
              </a:solidFill>
              <a:latin typeface="Calibri"/>
              <a:ea typeface="Calibri"/>
              <a:cs typeface="Calibri"/>
              <a:sym typeface="Calibri"/>
            </a:endParaRPr>
          </a:p>
          <a:p>
            <a:pPr marL="0" marR="0" lvl="0" indent="0" algn="l" rtl="0">
              <a:lnSpc>
                <a:spcPct val="72727"/>
              </a:lnSpc>
              <a:spcBef>
                <a:spcPts val="0"/>
              </a:spcBef>
              <a:spcAft>
                <a:spcPts val="0"/>
              </a:spcAft>
              <a:buNone/>
            </a:pPr>
            <a:endParaRPr sz="1650" u="sng">
              <a:solidFill>
                <a:srgbClr val="3F3F3F"/>
              </a:solidFill>
              <a:latin typeface="Calibri"/>
              <a:ea typeface="Calibri"/>
              <a:cs typeface="Calibri"/>
              <a:sym typeface="Calibri"/>
            </a:endParaRPr>
          </a:p>
        </p:txBody>
      </p:sp>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203"/>
        <p:cNvGrpSpPr/>
        <p:nvPr/>
      </p:nvGrpSpPr>
      <p:grpSpPr>
        <a:xfrm>
          <a:off x="0" y="0"/>
          <a:ext cx="0" cy="0"/>
          <a:chOff x="0" y="0"/>
          <a:chExt cx="0" cy="0"/>
        </a:xfrm>
      </p:grpSpPr>
      <p:pic>
        <p:nvPicPr>
          <p:cNvPr id="1204" name="Google Shape;1204;p65"/>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205" name="Google Shape;1205;p65"/>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206" name="Google Shape;1206;p65"/>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207" name="Google Shape;1207;p65"/>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209" name="Google Shape;1209;p65"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0" name="Google Shape;1210;p65"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11" name="Google Shape;1211;p65"/>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1212" name="Google Shape;1212;p65"/>
          <p:cNvSpPr txBox="1"/>
          <p:nvPr/>
        </p:nvSpPr>
        <p:spPr>
          <a:xfrm>
            <a:off x="1097280" y="1412543"/>
            <a:ext cx="10058400" cy="858816"/>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rgbClr val="3F3F3F"/>
              </a:buClr>
              <a:buSzPts val="4800"/>
              <a:buFont typeface="Arial"/>
              <a:buNone/>
            </a:pPr>
            <a:r>
              <a:rPr lang="en-US" sz="4800" b="1">
                <a:solidFill>
                  <a:srgbClr val="3F3F3F"/>
                </a:solidFill>
                <a:latin typeface="Calibri"/>
                <a:ea typeface="Calibri"/>
                <a:cs typeface="Calibri"/>
                <a:sym typeface="Calibri"/>
              </a:rPr>
              <a:t>Bibliografia</a:t>
            </a:r>
            <a:endParaRPr sz="4800">
              <a:solidFill>
                <a:srgbClr val="3F3F3F"/>
              </a:solidFill>
              <a:latin typeface="Calibri"/>
              <a:ea typeface="Calibri"/>
              <a:cs typeface="Calibri"/>
              <a:sym typeface="Calibri"/>
            </a:endParaRPr>
          </a:p>
        </p:txBody>
      </p:sp>
      <p:sp>
        <p:nvSpPr>
          <p:cNvPr id="1213" name="Google Shape;1213;p65"/>
          <p:cNvSpPr/>
          <p:nvPr/>
        </p:nvSpPr>
        <p:spPr>
          <a:xfrm>
            <a:off x="1056000" y="2209714"/>
            <a:ext cx="10080000" cy="337015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Come la Tecnologia Blockchain influenzerà il Settore Bancario: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https://www.binance.vision/it/blockchain/how-blockchain-technology-will-impact-the-banking-industry</a:t>
            </a:r>
            <a:endParaRPr sz="1400">
              <a:solidFill>
                <a:schemeClr val="dk1"/>
              </a:solidFill>
              <a:latin typeface="Calibri"/>
              <a:ea typeface="Calibri"/>
              <a:cs typeface="Calibri"/>
              <a:sym typeface="Calibri"/>
            </a:endParaRPr>
          </a:p>
          <a:p>
            <a:pPr marL="0" marR="0" lvl="0" indent="0" algn="l" rtl="0">
              <a:lnSpc>
                <a:spcPct val="72727"/>
              </a:lnSpc>
              <a:spcBef>
                <a:spcPts val="0"/>
              </a:spcBef>
              <a:spcAft>
                <a:spcPts val="0"/>
              </a:spcAft>
              <a:buNone/>
            </a:pPr>
            <a:endParaRPr sz="165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50"/>
              <a:buFont typeface="Calibri"/>
              <a:buChar char="▪"/>
            </a:pPr>
            <a:r>
              <a:rPr lang="en-US" sz="1650" b="1">
                <a:solidFill>
                  <a:srgbClr val="3F3F3F"/>
                </a:solidFill>
                <a:latin typeface="Calibri"/>
                <a:ea typeface="Calibri"/>
                <a:cs typeface="Calibri"/>
                <a:sym typeface="Calibri"/>
              </a:rPr>
              <a:t>Mobile banking: </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https://www.abilab.it/documents/10180/449083/Executive%20Rapporto%20Oss%20Mobile%20Banking%202013.pdf</a:t>
            </a:r>
            <a:endParaRPr sz="1400">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Transforming banks: is it time for a post digital banking?:</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https://www.theinnovationgroup.it/wp-content/uploads/2019/02/Speciale-banking_2019_compressed.pdf</a:t>
            </a:r>
            <a:endParaRPr sz="1400">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Fintech e digital banking - Asset management, le nuove frontier dell’automation:</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https://www.prometeia.it/flex/cm/pages/ServeAttachment.php/L/IT/D/c%252F4%252F4%252FD.a9811ae1e41c492d6450/P/BLOB%</a:t>
            </a:r>
            <a:endParaRPr>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3AID%3D2111/E/pdf</a:t>
            </a:r>
            <a:endParaRPr sz="1400">
              <a:solidFill>
                <a:schemeClr val="dk1"/>
              </a:solidFill>
              <a:latin typeface="Calibri"/>
              <a:ea typeface="Calibri"/>
              <a:cs typeface="Calibri"/>
              <a:sym typeface="Calibri"/>
            </a:endParaRPr>
          </a:p>
          <a:p>
            <a:pPr marL="0" marR="0" lvl="0" indent="0" algn="l" rtl="0">
              <a:lnSpc>
                <a:spcPct val="75000"/>
              </a:lnSpc>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Il fenomeno dell'Home Banking spiegato in 10 punti:</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https://www.am.pictet/it/blog/articoli/guida-alla-finanza/il-fenomeno-dell-home-banking-spiegato-in-10-punti</a:t>
            </a:r>
            <a:endParaRPr sz="1400">
              <a:solidFill>
                <a:schemeClr val="dk1"/>
              </a:solidFill>
              <a:latin typeface="Calibri"/>
              <a:ea typeface="Calibri"/>
              <a:cs typeface="Calibri"/>
              <a:sym typeface="Calibri"/>
            </a:endParaRPr>
          </a:p>
        </p:txBody>
      </p:sp>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218"/>
        <p:cNvGrpSpPr/>
        <p:nvPr/>
      </p:nvGrpSpPr>
      <p:grpSpPr>
        <a:xfrm>
          <a:off x="0" y="0"/>
          <a:ext cx="0" cy="0"/>
          <a:chOff x="0" y="0"/>
          <a:chExt cx="0" cy="0"/>
        </a:xfrm>
      </p:grpSpPr>
      <p:pic>
        <p:nvPicPr>
          <p:cNvPr id="1219" name="Google Shape;1219;p66"/>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220" name="Google Shape;1220;p66"/>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221" name="Google Shape;1221;p66"/>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222" name="Google Shape;1222;p66"/>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224" name="Google Shape;1224;p66" descr="Quiz Piastrelle Lettere - Grafica vettoriale gratuita su Pixabay"/>
          <p:cNvSpPr/>
          <p:nvPr/>
        </p:nvSpPr>
        <p:spPr>
          <a:xfrm>
            <a:off x="0" y="1848643"/>
            <a:ext cx="133044" cy="1330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5" name="Google Shape;1225;p66" descr="Quiz Icons - Download Free Vector Icons | Noun Projec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26" name="Google Shape;1226;p66"/>
          <p:cNvPicPr preferRelativeResize="0"/>
          <p:nvPr/>
        </p:nvPicPr>
        <p:blipFill rotWithShape="1">
          <a:blip r:embed="rId5">
            <a:alphaModFix/>
          </a:blip>
          <a:srcRect/>
          <a:stretch/>
        </p:blipFill>
        <p:spPr>
          <a:xfrm>
            <a:off x="0" y="0"/>
            <a:ext cx="12192000" cy="1389868"/>
          </a:xfrm>
          <a:prstGeom prst="rect">
            <a:avLst/>
          </a:prstGeom>
          <a:noFill/>
          <a:ln>
            <a:noFill/>
          </a:ln>
        </p:spPr>
      </p:pic>
      <p:sp>
        <p:nvSpPr>
          <p:cNvPr id="1227" name="Google Shape;1227;p66"/>
          <p:cNvSpPr txBox="1"/>
          <p:nvPr/>
        </p:nvSpPr>
        <p:spPr>
          <a:xfrm>
            <a:off x="1097280" y="1412543"/>
            <a:ext cx="10058400" cy="858816"/>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Clr>
                <a:srgbClr val="3F3F3F"/>
              </a:buClr>
              <a:buSzPts val="4800"/>
              <a:buFont typeface="Arial"/>
              <a:buNone/>
            </a:pPr>
            <a:r>
              <a:rPr lang="en-US" sz="4800" b="1">
                <a:solidFill>
                  <a:srgbClr val="3F3F3F"/>
                </a:solidFill>
                <a:latin typeface="Calibri"/>
                <a:ea typeface="Calibri"/>
                <a:cs typeface="Calibri"/>
                <a:sym typeface="Calibri"/>
              </a:rPr>
              <a:t>Bibliografia</a:t>
            </a:r>
            <a:endParaRPr sz="4800">
              <a:solidFill>
                <a:srgbClr val="3F3F3F"/>
              </a:solidFill>
              <a:latin typeface="Calibri"/>
              <a:ea typeface="Calibri"/>
              <a:cs typeface="Calibri"/>
              <a:sym typeface="Calibri"/>
            </a:endParaRPr>
          </a:p>
        </p:txBody>
      </p:sp>
      <p:sp>
        <p:nvSpPr>
          <p:cNvPr id="1228" name="Google Shape;1228;p66"/>
          <p:cNvSpPr/>
          <p:nvPr/>
        </p:nvSpPr>
        <p:spPr>
          <a:xfrm>
            <a:off x="1056000" y="2209714"/>
            <a:ext cx="10080000" cy="37548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Marketplace lending:</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http://www.consob.it/documents/46180/46181/FinTech_5.pdf/a92a97f0-7d0e-43de-9fcd-4acfd97199f2</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rgbClr val="3F3F3F"/>
                </a:solidFill>
                <a:latin typeface="Calibri"/>
                <a:ea typeface="Calibri"/>
                <a:cs typeface="Calibri"/>
                <a:sym typeface="Calibri"/>
              </a:rPr>
              <a:t> </a:t>
            </a:r>
            <a:endParaRPr>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Direttiva Mifid-II:</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http://www.consob.it/web/area-pubblica/mifid-2</a:t>
            </a:r>
            <a:endParaRPr sz="1400" u="sng">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Crowdfunding, cos’è e come funziona:</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https://www.startupgeeks.it/crowdfunding/</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t>
            </a:r>
            <a:endParaRPr>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La guida al mondo dei pagamenti con lo Smartphone:</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https://blog.osservatori.net/it_it/mobile-payment-pagamenti-con-smartphone</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t>
            </a:r>
            <a:endParaRPr sz="1600">
              <a:solidFill>
                <a:srgbClr val="3F3F3F"/>
              </a:solidFill>
              <a:latin typeface="Calibri"/>
              <a:ea typeface="Calibri"/>
              <a:cs typeface="Calibri"/>
              <a:sym typeface="Calibri"/>
            </a:endParaRPr>
          </a:p>
          <a:p>
            <a:pPr marL="285750" marR="0" lvl="0" indent="-285750" algn="l" rtl="0">
              <a:spcBef>
                <a:spcPts val="0"/>
              </a:spcBef>
              <a:spcAft>
                <a:spcPts val="0"/>
              </a:spcAft>
              <a:buClr>
                <a:srgbClr val="F89324"/>
              </a:buClr>
              <a:buSzPts val="1600"/>
              <a:buFont typeface="Calibri"/>
              <a:buChar char="▪"/>
            </a:pPr>
            <a:r>
              <a:rPr lang="en-US" sz="1600" b="1">
                <a:solidFill>
                  <a:srgbClr val="3F3F3F"/>
                </a:solidFill>
                <a:latin typeface="Calibri"/>
                <a:ea typeface="Calibri"/>
                <a:cs typeface="Calibri"/>
                <a:sym typeface="Calibri"/>
              </a:rPr>
              <a:t>Robo Advisor e Financial Advisor, minaccia o opportunità?:</a:t>
            </a:r>
            <a:endParaRPr sz="1600">
              <a:solidFill>
                <a:srgbClr val="3F3F3F"/>
              </a:solidFill>
              <a:latin typeface="Calibri"/>
              <a:ea typeface="Calibri"/>
              <a:cs typeface="Calibri"/>
              <a:sym typeface="Calibri"/>
            </a:endParaRPr>
          </a:p>
          <a:p>
            <a:pPr marL="0" marR="0" lvl="0" indent="268288" algn="l" rtl="0">
              <a:spcBef>
                <a:spcPts val="0"/>
              </a:spcBef>
              <a:spcAft>
                <a:spcPts val="0"/>
              </a:spcAft>
              <a:buNone/>
            </a:pPr>
            <a:r>
              <a:rPr lang="en-US" sz="14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https://www.am.pictet/it/blog/articoli/tecnologia-e-innovazione/robo-advisor-e-financial-advisor-minaccia-o-opportunit%C3%A0</a:t>
            </a:r>
            <a:endParaRPr sz="1400" u="sng">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2"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endParaRPr lang="it-IT" sz="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232"/>
        <p:cNvGrpSpPr/>
        <p:nvPr/>
      </p:nvGrpSpPr>
      <p:grpSpPr>
        <a:xfrm>
          <a:off x="0" y="0"/>
          <a:ext cx="0" cy="0"/>
          <a:chOff x="0" y="0"/>
          <a:chExt cx="0" cy="0"/>
        </a:xfrm>
      </p:grpSpPr>
      <p:sp>
        <p:nvSpPr>
          <p:cNvPr id="1233" name="Google Shape;1233;p67"/>
          <p:cNvSpPr txBox="1">
            <a:spLocks noGrp="1"/>
          </p:cNvSpPr>
          <p:nvPr>
            <p:ph type="title"/>
          </p:nvPr>
        </p:nvSpPr>
        <p:spPr>
          <a:xfrm>
            <a:off x="1005838" y="2154051"/>
            <a:ext cx="10058400" cy="858816"/>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Arial"/>
              <a:buNone/>
            </a:pPr>
            <a:r>
              <a:rPr lang="en-US" b="1"/>
              <a:t>Disclaimer</a:t>
            </a:r>
            <a:endParaRPr/>
          </a:p>
        </p:txBody>
      </p:sp>
      <p:pic>
        <p:nvPicPr>
          <p:cNvPr id="1234" name="Google Shape;1234;p67"/>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235" name="Google Shape;1235;p67"/>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236" name="Google Shape;1236;p67"/>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237" name="Google Shape;1237;p67"/>
          <p:cNvPicPr preferRelativeResize="0"/>
          <p:nvPr/>
        </p:nvPicPr>
        <p:blipFill rotWithShape="1">
          <a:blip r:embed="rId5">
            <a:alphaModFix/>
          </a:blip>
          <a:srcRect/>
          <a:stretch/>
        </p:blipFill>
        <p:spPr>
          <a:xfrm>
            <a:off x="5989319" y="6390650"/>
            <a:ext cx="45719" cy="467350"/>
          </a:xfrm>
          <a:prstGeom prst="rect">
            <a:avLst/>
          </a:prstGeom>
          <a:noFill/>
          <a:ln>
            <a:noFill/>
          </a:ln>
        </p:spPr>
      </p:pic>
      <p:sp>
        <p:nvSpPr>
          <p:cNvPr id="1238" name="Google Shape;1238;p67"/>
          <p:cNvSpPr txBox="1">
            <a:spLocks noGrp="1"/>
          </p:cNvSpPr>
          <p:nvPr>
            <p:ph type="body" idx="1"/>
          </p:nvPr>
        </p:nvSpPr>
        <p:spPr>
          <a:xfrm>
            <a:off x="966026" y="3040763"/>
            <a:ext cx="10366500" cy="1354176"/>
          </a:xfrm>
          <a:prstGeom prst="rect">
            <a:avLst/>
          </a:prstGeom>
          <a:noFill/>
          <a:ln>
            <a:noFill/>
          </a:ln>
        </p:spPr>
        <p:txBody>
          <a:bodyPr spcFirstLastPara="1" wrap="square" lIns="0" tIns="45700" rIns="0" bIns="45700" anchor="t" anchorCtr="0">
            <a:spAutoFit/>
          </a:bodyPr>
          <a:lstStyle/>
          <a:p>
            <a:pPr marL="9525" indent="-9525" algn="ctr"/>
            <a:r>
              <a:rPr lang="it-IT"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7371" y="4570572"/>
            <a:ext cx="5723809" cy="16380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1047600" y="1594800"/>
            <a:ext cx="6847490" cy="107315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Font typeface="Arial"/>
              <a:buNone/>
            </a:pPr>
            <a:r>
              <a:rPr lang="en-US" sz="4000" b="1">
                <a:solidFill>
                  <a:srgbClr val="404040"/>
                </a:solidFill>
              </a:rPr>
              <a:t>Capitolo 1 </a:t>
            </a:r>
            <a:endParaRPr sz="4000">
              <a:solidFill>
                <a:schemeClr val="dk1"/>
              </a:solidFill>
            </a:endParaRPr>
          </a:p>
          <a:p>
            <a:pPr marL="0" lvl="0" indent="0" algn="l" rtl="0">
              <a:spcBef>
                <a:spcPts val="0"/>
              </a:spcBef>
              <a:spcAft>
                <a:spcPts val="0"/>
              </a:spcAft>
              <a:buClr>
                <a:schemeClr val="dk1"/>
              </a:buClr>
              <a:buFont typeface="Arial"/>
              <a:buNone/>
            </a:pPr>
            <a:r>
              <a:rPr lang="en-US" sz="3500" b="1" i="1">
                <a:solidFill>
                  <a:srgbClr val="404040"/>
                </a:solidFill>
              </a:rPr>
              <a:t>Servizi finanziari digitali</a:t>
            </a:r>
            <a:endParaRPr sz="4000" b="1"/>
          </a:p>
        </p:txBody>
      </p:sp>
      <p:sp>
        <p:nvSpPr>
          <p:cNvPr id="177" name="Google Shape;177;p7"/>
          <p:cNvSpPr txBox="1">
            <a:spLocks noGrp="1"/>
          </p:cNvSpPr>
          <p:nvPr>
            <p:ph type="body" idx="1"/>
          </p:nvPr>
        </p:nvSpPr>
        <p:spPr>
          <a:xfrm>
            <a:off x="1144800" y="2997225"/>
            <a:ext cx="6498021" cy="259633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2400" b="1">
                <a:solidFill>
                  <a:srgbClr val="404040"/>
                </a:solidFill>
                <a:latin typeface="Calibri"/>
                <a:ea typeface="Calibri"/>
                <a:cs typeface="Calibri"/>
                <a:sym typeface="Calibri"/>
              </a:rPr>
              <a:t>Obiettivi</a:t>
            </a:r>
            <a:r>
              <a:rPr lang="en-US" sz="2400">
                <a:solidFill>
                  <a:srgbClr val="404040"/>
                </a:solidFill>
                <a:latin typeface="Calibri"/>
                <a:ea typeface="Calibri"/>
                <a:cs typeface="Calibri"/>
                <a:sym typeface="Calibri"/>
              </a:rPr>
              <a:t> del capitolo</a:t>
            </a:r>
            <a:endParaRPr sz="2400">
              <a:solidFill>
                <a:schemeClr val="dk1"/>
              </a:solidFill>
              <a:latin typeface="Calibri"/>
              <a:ea typeface="Calibri"/>
              <a:cs typeface="Calibri"/>
              <a:sym typeface="Calibri"/>
            </a:endParaRPr>
          </a:p>
          <a:p>
            <a:pPr marL="357120" lvl="0" indent="-356400" algn="l" rtl="0">
              <a:spcBef>
                <a:spcPts val="1400"/>
              </a:spcBef>
              <a:spcAft>
                <a:spcPts val="0"/>
              </a:spcAft>
              <a:buClr>
                <a:schemeClr val="accent1"/>
              </a:buClr>
              <a:buSzPts val="2400"/>
              <a:buFont typeface="Calibri"/>
              <a:buChar char="⮚"/>
            </a:pPr>
            <a:r>
              <a:rPr lang="en-US" sz="2400">
                <a:solidFill>
                  <a:srgbClr val="404040"/>
                </a:solidFill>
                <a:latin typeface="Calibri"/>
                <a:ea typeface="Calibri"/>
                <a:cs typeface="Calibri"/>
                <a:sym typeface="Calibri"/>
              </a:rPr>
              <a:t>Definizione di servizi finanziari digitali</a:t>
            </a:r>
            <a:endParaRPr sz="2400">
              <a:solidFill>
                <a:schemeClr val="dk1"/>
              </a:solidFill>
              <a:latin typeface="Calibri"/>
              <a:ea typeface="Calibri"/>
              <a:cs typeface="Calibri"/>
              <a:sym typeface="Calibri"/>
            </a:endParaRPr>
          </a:p>
          <a:p>
            <a:pPr marL="357120" lvl="0" indent="-356400" algn="l" rtl="0">
              <a:spcBef>
                <a:spcPts val="1400"/>
              </a:spcBef>
              <a:spcAft>
                <a:spcPts val="0"/>
              </a:spcAft>
              <a:buClr>
                <a:schemeClr val="accent1"/>
              </a:buClr>
              <a:buSzPts val="2400"/>
              <a:buFont typeface="Calibri"/>
              <a:buChar char="⮚"/>
            </a:pPr>
            <a:r>
              <a:rPr lang="en-US" sz="2400">
                <a:solidFill>
                  <a:srgbClr val="404040"/>
                </a:solidFill>
                <a:latin typeface="Calibri"/>
                <a:ea typeface="Calibri"/>
                <a:cs typeface="Calibri"/>
                <a:sym typeface="Calibri"/>
              </a:rPr>
              <a:t>Panoramica della trasformazione dei servizi bancari </a:t>
            </a:r>
            <a:endParaRPr sz="2400">
              <a:solidFill>
                <a:schemeClr val="dk1"/>
              </a:solidFill>
              <a:latin typeface="Calibri"/>
              <a:ea typeface="Calibri"/>
              <a:cs typeface="Calibri"/>
              <a:sym typeface="Calibri"/>
            </a:endParaRPr>
          </a:p>
          <a:p>
            <a:pPr marL="357120" lvl="0" indent="-356400" algn="l" rtl="0">
              <a:spcBef>
                <a:spcPts val="1400"/>
              </a:spcBef>
              <a:spcAft>
                <a:spcPts val="0"/>
              </a:spcAft>
              <a:buClr>
                <a:schemeClr val="accent1"/>
              </a:buClr>
              <a:buSzPts val="2400"/>
              <a:buFont typeface="Calibri"/>
              <a:buChar char="⮚"/>
            </a:pPr>
            <a:r>
              <a:rPr lang="en-US" sz="2400">
                <a:solidFill>
                  <a:srgbClr val="404040"/>
                </a:solidFill>
                <a:latin typeface="Calibri"/>
                <a:ea typeface="Calibri"/>
                <a:cs typeface="Calibri"/>
                <a:sym typeface="Calibri"/>
              </a:rPr>
              <a:t>Panoramica dei principali servizi finanziari digitali</a:t>
            </a:r>
            <a:endParaRPr sz="2400">
              <a:solidFill>
                <a:schemeClr val="dk1"/>
              </a:solidFill>
              <a:latin typeface="Calibri"/>
              <a:ea typeface="Calibri"/>
              <a:cs typeface="Calibri"/>
              <a:sym typeface="Calibri"/>
            </a:endParaRPr>
          </a:p>
          <a:p>
            <a:pPr marL="0" lvl="0" indent="0" algn="l" rtl="0">
              <a:lnSpc>
                <a:spcPct val="90000"/>
              </a:lnSpc>
              <a:spcBef>
                <a:spcPts val="1400"/>
              </a:spcBef>
              <a:spcAft>
                <a:spcPts val="0"/>
              </a:spcAft>
              <a:buNone/>
            </a:pPr>
            <a:endParaRPr sz="2400" b="1">
              <a:latin typeface="Calibri"/>
              <a:ea typeface="Calibri"/>
              <a:cs typeface="Calibri"/>
              <a:sym typeface="Calibri"/>
            </a:endParaRPr>
          </a:p>
        </p:txBody>
      </p:sp>
      <p:pic>
        <p:nvPicPr>
          <p:cNvPr id="178" name="Google Shape;178;p7"/>
          <p:cNvPicPr preferRelativeResize="0"/>
          <p:nvPr/>
        </p:nvPicPr>
        <p:blipFill rotWithShape="1">
          <a:blip r:embed="rId3">
            <a:alphaModFix/>
          </a:blip>
          <a:srcRect/>
          <a:stretch/>
        </p:blipFill>
        <p:spPr>
          <a:xfrm>
            <a:off x="0" y="0"/>
            <a:ext cx="12192000" cy="1389868"/>
          </a:xfrm>
          <a:prstGeom prst="rect">
            <a:avLst/>
          </a:prstGeom>
          <a:noFill/>
          <a:ln>
            <a:noFill/>
          </a:ln>
        </p:spPr>
      </p:pic>
      <p:pic>
        <p:nvPicPr>
          <p:cNvPr id="179" name="Google Shape;179;p7"/>
          <p:cNvPicPr preferRelativeResize="0"/>
          <p:nvPr/>
        </p:nvPicPr>
        <p:blipFill rotWithShape="1">
          <a:blip r:embed="rId4">
            <a:alphaModFix/>
          </a:blip>
          <a:srcRect/>
          <a:stretch/>
        </p:blipFill>
        <p:spPr>
          <a:xfrm>
            <a:off x="0" y="6735467"/>
            <a:ext cx="12192000" cy="122533"/>
          </a:xfrm>
          <a:prstGeom prst="rect">
            <a:avLst/>
          </a:prstGeom>
          <a:noFill/>
          <a:ln>
            <a:noFill/>
          </a:ln>
        </p:spPr>
      </p:pic>
      <p:pic>
        <p:nvPicPr>
          <p:cNvPr id="180" name="Google Shape;180;p7"/>
          <p:cNvPicPr preferRelativeResize="0"/>
          <p:nvPr/>
        </p:nvPicPr>
        <p:blipFill rotWithShape="1">
          <a:blip r:embed="rId5">
            <a:alphaModFix/>
          </a:blip>
          <a:srcRect/>
          <a:stretch/>
        </p:blipFill>
        <p:spPr>
          <a:xfrm flipH="1">
            <a:off x="6103620" y="6212680"/>
            <a:ext cx="45719" cy="641307"/>
          </a:xfrm>
          <a:prstGeom prst="rect">
            <a:avLst/>
          </a:prstGeom>
          <a:noFill/>
          <a:ln>
            <a:noFill/>
          </a:ln>
        </p:spPr>
      </p:pic>
      <p:pic>
        <p:nvPicPr>
          <p:cNvPr id="181" name="Google Shape;181;p7"/>
          <p:cNvPicPr preferRelativeResize="0"/>
          <p:nvPr/>
        </p:nvPicPr>
        <p:blipFill rotWithShape="1">
          <a:blip r:embed="rId5">
            <a:alphaModFix/>
          </a:blip>
          <a:srcRect/>
          <a:stretch/>
        </p:blipFill>
        <p:spPr>
          <a:xfrm>
            <a:off x="5989319" y="6390650"/>
            <a:ext cx="45719" cy="467350"/>
          </a:xfrm>
          <a:prstGeom prst="rect">
            <a:avLst/>
          </a:prstGeom>
          <a:noFill/>
          <a:ln>
            <a:noFill/>
          </a:ln>
        </p:spPr>
      </p:pic>
      <p:pic>
        <p:nvPicPr>
          <p:cNvPr id="183" name="Google Shape;183;p7"/>
          <p:cNvPicPr preferRelativeResize="0"/>
          <p:nvPr/>
        </p:nvPicPr>
        <p:blipFill rotWithShape="1">
          <a:blip r:embed="rId6">
            <a:alphaModFix/>
          </a:blip>
          <a:srcRect/>
          <a:stretch/>
        </p:blipFill>
        <p:spPr>
          <a:xfrm>
            <a:off x="7632000" y="1944000"/>
            <a:ext cx="4135821" cy="4135821"/>
          </a:xfrm>
          <a:prstGeom prst="rect">
            <a:avLst/>
          </a:prstGeom>
          <a:noFill/>
          <a:ln>
            <a:noFill/>
          </a:ln>
        </p:spPr>
      </p:pic>
      <p:sp>
        <p:nvSpPr>
          <p:cNvPr id="184" name="Google Shape;184;p7"/>
          <p:cNvSpPr txBox="1"/>
          <p:nvPr/>
        </p:nvSpPr>
        <p:spPr>
          <a:xfrm>
            <a:off x="9587237" y="5587493"/>
            <a:ext cx="205497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www.pixabay.com/ko</a:t>
            </a:r>
            <a:endParaRPr sz="900" dirty="0"/>
          </a:p>
        </p:txBody>
      </p:sp>
      <p:sp>
        <p:nvSpPr>
          <p:cNvPr id="11"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Calibri"/>
              <a:ea typeface="Calibri"/>
              <a:cs typeface="Calibri"/>
              <a:sym typeface="Calibri"/>
            </a:endParaRPr>
          </a:p>
        </p:txBody>
      </p:sp>
      <p:pic>
        <p:nvPicPr>
          <p:cNvPr id="191" name="Google Shape;191;p8"/>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192" name="Google Shape;192;p8"/>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193" name="Google Shape;193;p8"/>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194" name="Google Shape;194;p8"/>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195" name="Google Shape;195;p8"/>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197" name="Google Shape;197;p8"/>
          <p:cNvSpPr/>
          <p:nvPr/>
        </p:nvSpPr>
        <p:spPr>
          <a:xfrm>
            <a:off x="391884" y="1623165"/>
            <a:ext cx="6984776" cy="430887"/>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200" dirty="0">
                <a:solidFill>
                  <a:srgbClr val="404040"/>
                </a:solidFill>
                <a:latin typeface="Calibri"/>
                <a:ea typeface="Calibri"/>
                <a:cs typeface="Calibri"/>
                <a:sym typeface="Calibri"/>
              </a:rPr>
              <a:t>La </a:t>
            </a:r>
            <a:r>
              <a:rPr lang="en-US" sz="2200" b="1" dirty="0" err="1">
                <a:solidFill>
                  <a:srgbClr val="404040"/>
                </a:solidFill>
                <a:latin typeface="Calibri"/>
                <a:ea typeface="Calibri"/>
                <a:cs typeface="Calibri"/>
                <a:sym typeface="Calibri"/>
              </a:rPr>
              <a:t>tecnologia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sta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avendo</a:t>
            </a:r>
            <a:r>
              <a:rPr lang="en-US" sz="2200" dirty="0">
                <a:solidFill>
                  <a:srgbClr val="404040"/>
                </a:solidFill>
                <a:latin typeface="Calibri"/>
                <a:ea typeface="Calibri"/>
                <a:cs typeface="Calibri"/>
                <a:sym typeface="Calibri"/>
              </a:rPr>
              <a:t> un forte </a:t>
            </a:r>
            <a:r>
              <a:rPr lang="en-US" sz="2200" dirty="0" err="1">
                <a:solidFill>
                  <a:srgbClr val="404040"/>
                </a:solidFill>
                <a:latin typeface="Calibri"/>
                <a:ea typeface="Calibri"/>
                <a:cs typeface="Calibri"/>
                <a:sym typeface="Calibri"/>
              </a:rPr>
              <a:t>impatto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sul</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settore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finanziario</a:t>
            </a:r>
            <a:r>
              <a:rPr lang="en-US" sz="2200" dirty="0">
                <a:solidFill>
                  <a:srgbClr val="40404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200" b="1" dirty="0">
              <a:solidFill>
                <a:srgbClr val="3F3F3F"/>
              </a:solidFill>
              <a:latin typeface="Calibri"/>
              <a:ea typeface="Calibri"/>
              <a:cs typeface="Calibri"/>
              <a:sym typeface="Calibri"/>
            </a:endParaRPr>
          </a:p>
        </p:txBody>
      </p:sp>
      <p:sp>
        <p:nvSpPr>
          <p:cNvPr id="198" name="Google Shape;198;p8"/>
          <p:cNvSpPr/>
          <p:nvPr/>
        </p:nvSpPr>
        <p:spPr>
          <a:xfrm>
            <a:off x="391884" y="2440757"/>
            <a:ext cx="6984776" cy="144655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200" dirty="0">
                <a:solidFill>
                  <a:srgbClr val="404040"/>
                </a:solidFill>
                <a:latin typeface="Calibri"/>
                <a:ea typeface="Calibri"/>
                <a:cs typeface="Calibri"/>
                <a:sym typeface="Calibri"/>
              </a:rPr>
              <a:t>I </a:t>
            </a:r>
            <a:r>
              <a:rPr lang="en-US" sz="2200" dirty="0" err="1">
                <a:solidFill>
                  <a:srgbClr val="404040"/>
                </a:solidFill>
                <a:latin typeface="Calibri"/>
                <a:ea typeface="Calibri"/>
                <a:cs typeface="Calibri"/>
                <a:sym typeface="Calibri"/>
              </a:rPr>
              <a:t>telefoni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cellulari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i</a:t>
            </a:r>
            <a:r>
              <a:rPr lang="en-US" sz="2200" dirty="0">
                <a:solidFill>
                  <a:srgbClr val="404040"/>
                </a:solidFill>
                <a:latin typeface="Calibri"/>
                <a:ea typeface="Calibri"/>
                <a:cs typeface="Calibri"/>
                <a:sym typeface="Calibri"/>
              </a:rPr>
              <a:t> computer o le carte </a:t>
            </a:r>
            <a:r>
              <a:rPr lang="en-US" sz="2200" dirty="0" err="1">
                <a:solidFill>
                  <a:srgbClr val="404040"/>
                </a:solidFill>
                <a:latin typeface="Calibri"/>
                <a:ea typeface="Calibri"/>
                <a:cs typeface="Calibri"/>
                <a:sym typeface="Calibri"/>
              </a:rPr>
              <a:t>utilizzate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su</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dispositivi</a:t>
            </a:r>
            <a:r>
              <a:rPr lang="en-US" sz="2200" dirty="0">
                <a:solidFill>
                  <a:srgbClr val="404040"/>
                </a:solidFill>
                <a:latin typeface="Calibri"/>
                <a:ea typeface="Calibri"/>
                <a:cs typeface="Calibri"/>
                <a:sym typeface="Calibri"/>
              </a:rPr>
              <a:t> POS (point-of-sale) </a:t>
            </a:r>
            <a:r>
              <a:rPr lang="en-US" sz="2200" dirty="0" err="1">
                <a:solidFill>
                  <a:srgbClr val="404040"/>
                </a:solidFill>
                <a:latin typeface="Calibri"/>
                <a:ea typeface="Calibri"/>
                <a:cs typeface="Calibri"/>
                <a:sym typeface="Calibri"/>
              </a:rPr>
              <a:t>collegano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gli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individui</a:t>
            </a:r>
            <a:r>
              <a:rPr lang="en-US" sz="2200" dirty="0">
                <a:solidFill>
                  <a:srgbClr val="404040"/>
                </a:solidFill>
                <a:latin typeface="Calibri"/>
                <a:ea typeface="Calibri"/>
                <a:cs typeface="Calibri"/>
                <a:sym typeface="Calibri"/>
              </a:rPr>
              <a:t> e le </a:t>
            </a:r>
            <a:r>
              <a:rPr lang="en-US" sz="2200" dirty="0" err="1">
                <a:solidFill>
                  <a:srgbClr val="404040"/>
                </a:solidFill>
                <a:latin typeface="Calibri"/>
                <a:ea typeface="Calibri"/>
                <a:cs typeface="Calibri"/>
                <a:sym typeface="Calibri"/>
              </a:rPr>
              <a:t>imprese</a:t>
            </a:r>
            <a:r>
              <a:rPr lang="en-US" sz="2200" dirty="0">
                <a:solidFill>
                  <a:srgbClr val="404040"/>
                </a:solidFill>
                <a:latin typeface="Calibri"/>
                <a:ea typeface="Calibri"/>
                <a:cs typeface="Calibri"/>
                <a:sym typeface="Calibri"/>
              </a:rPr>
              <a:t> a </a:t>
            </a:r>
            <a:r>
              <a:rPr lang="en-US" sz="2200" b="1" dirty="0" err="1">
                <a:solidFill>
                  <a:srgbClr val="404040"/>
                </a:solidFill>
                <a:latin typeface="Calibri"/>
                <a:ea typeface="Calibri"/>
                <a:cs typeface="Calibri"/>
                <a:sym typeface="Calibri"/>
              </a:rPr>
              <a:t>un'infrastruttura</a:t>
            </a:r>
            <a:r>
              <a:rPr lang="en-US" sz="2200" b="1" dirty="0">
                <a:solidFill>
                  <a:srgbClr val="404040"/>
                </a:solidFill>
                <a:latin typeface="Calibri"/>
                <a:ea typeface="Calibri"/>
                <a:cs typeface="Calibri"/>
                <a:sym typeface="Calibri"/>
              </a:rPr>
              <a:t> di </a:t>
            </a:r>
            <a:r>
              <a:rPr lang="en-US" sz="2200" b="1" dirty="0" err="1">
                <a:solidFill>
                  <a:srgbClr val="404040"/>
                </a:solidFill>
                <a:latin typeface="Calibri"/>
                <a:ea typeface="Calibri"/>
                <a:cs typeface="Calibri"/>
                <a:sym typeface="Calibri"/>
              </a:rPr>
              <a:t>pagamenti</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digitalizzati</a:t>
            </a:r>
            <a:r>
              <a:rPr lang="en-US" sz="2200" b="1" dirty="0">
                <a:solidFill>
                  <a:srgbClr val="404040"/>
                </a:solidFill>
                <a:latin typeface="Calibri"/>
                <a:ea typeface="Calibri"/>
                <a:cs typeface="Calibri"/>
                <a:sym typeface="Calibri"/>
              </a:rPr>
              <a:t>,</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consentendo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transazioni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senza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soluzione</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continuità</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tra</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tutte</a:t>
            </a:r>
            <a:r>
              <a:rPr lang="en-US" sz="2200" dirty="0">
                <a:solidFill>
                  <a:srgbClr val="404040"/>
                </a:solidFill>
                <a:latin typeface="Calibri"/>
                <a:ea typeface="Calibri"/>
                <a:cs typeface="Calibri"/>
                <a:sym typeface="Calibri"/>
              </a:rPr>
              <a:t> le </a:t>
            </a:r>
            <a:r>
              <a:rPr lang="en-US" sz="2200" dirty="0" err="1">
                <a:solidFill>
                  <a:srgbClr val="404040"/>
                </a:solidFill>
                <a:latin typeface="Calibri"/>
                <a:ea typeface="Calibri"/>
                <a:cs typeface="Calibri"/>
                <a:sym typeface="Calibri"/>
              </a:rPr>
              <a:t>parti</a:t>
            </a:r>
            <a:r>
              <a:rPr lang="en-US" sz="2200" dirty="0">
                <a:solidFill>
                  <a:srgbClr val="40404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200" dirty="0">
              <a:solidFill>
                <a:srgbClr val="3F3F3F"/>
              </a:solidFill>
              <a:latin typeface="Calibri"/>
              <a:ea typeface="Calibri"/>
              <a:cs typeface="Calibri"/>
              <a:sym typeface="Calibri"/>
            </a:endParaRPr>
          </a:p>
        </p:txBody>
      </p:sp>
      <p:sp>
        <p:nvSpPr>
          <p:cNvPr id="199" name="Google Shape;199;p8"/>
          <p:cNvSpPr/>
          <p:nvPr/>
        </p:nvSpPr>
        <p:spPr>
          <a:xfrm>
            <a:off x="391884" y="4238699"/>
            <a:ext cx="6984776" cy="144655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200" dirty="0">
                <a:solidFill>
                  <a:srgbClr val="404040"/>
                </a:solidFill>
                <a:latin typeface="Calibri"/>
                <a:ea typeface="Calibri"/>
                <a:cs typeface="Calibri"/>
                <a:sym typeface="Calibri"/>
              </a:rPr>
              <a:t>Di </a:t>
            </a:r>
            <a:r>
              <a:rPr lang="en-US" sz="2200" dirty="0" err="1">
                <a:solidFill>
                  <a:srgbClr val="404040"/>
                </a:solidFill>
                <a:latin typeface="Calibri"/>
                <a:ea typeface="Calibri"/>
                <a:cs typeface="Calibri"/>
                <a:sym typeface="Calibri"/>
              </a:rPr>
              <a:t>conseguenza</a:t>
            </a:r>
            <a:r>
              <a:rPr lang="en-US" sz="2200" dirty="0">
                <a:solidFill>
                  <a:srgbClr val="404040"/>
                </a:solidFill>
                <a:latin typeface="Calibri"/>
                <a:ea typeface="Calibri"/>
                <a:cs typeface="Calibri"/>
                <a:sym typeface="Calibri"/>
              </a:rPr>
              <a:t>, di </a:t>
            </a:r>
            <a:r>
              <a:rPr lang="en-US" sz="2200" dirty="0" err="1">
                <a:solidFill>
                  <a:srgbClr val="404040"/>
                </a:solidFill>
                <a:latin typeface="Calibri"/>
                <a:ea typeface="Calibri"/>
                <a:cs typeface="Calibri"/>
                <a:sym typeface="Calibri"/>
              </a:rPr>
              <a:t>solito</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definiamo</a:t>
            </a:r>
            <a:r>
              <a:rPr lang="en-US" sz="2200" dirty="0">
                <a:solidFill>
                  <a:srgbClr val="404040"/>
                </a:solidFill>
                <a:latin typeface="Calibri"/>
                <a:ea typeface="Calibri"/>
                <a:cs typeface="Calibri"/>
                <a:sym typeface="Calibri"/>
              </a:rPr>
              <a:t> la</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finanza</a:t>
            </a:r>
            <a:r>
              <a:rPr lang="en-US" sz="2200" b="1"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digitale</a:t>
            </a:r>
            <a:r>
              <a:rPr lang="en-US" sz="2200" dirty="0">
                <a:solidFill>
                  <a:srgbClr val="404040"/>
                </a:solidFill>
                <a:latin typeface="Calibri"/>
                <a:ea typeface="Calibri"/>
                <a:cs typeface="Calibri"/>
                <a:sym typeface="Calibri"/>
              </a:rPr>
              <a:t> come </a:t>
            </a:r>
            <a:r>
              <a:rPr lang="en-US" sz="2200" dirty="0" err="1">
                <a:solidFill>
                  <a:srgbClr val="404040"/>
                </a:solidFill>
                <a:latin typeface="Calibri"/>
                <a:ea typeface="Calibri"/>
                <a:cs typeface="Calibri"/>
                <a:sym typeface="Calibri"/>
              </a:rPr>
              <a:t>servizi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finanziari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forniti</a:t>
            </a:r>
            <a:r>
              <a:rPr lang="en-US" sz="2200" dirty="0">
                <a:solidFill>
                  <a:srgbClr val="404040"/>
                </a:solidFill>
                <a:latin typeface="Calibri"/>
                <a:ea typeface="Calibri"/>
                <a:cs typeface="Calibri"/>
                <a:sym typeface="Calibri"/>
              </a:rPr>
              <a:t> tramite </a:t>
            </a:r>
            <a:r>
              <a:rPr lang="en-US" sz="2200" dirty="0" err="1">
                <a:solidFill>
                  <a:srgbClr val="404040"/>
                </a:solidFill>
                <a:latin typeface="Calibri"/>
                <a:ea typeface="Calibri"/>
                <a:cs typeface="Calibri"/>
                <a:sym typeface="Calibri"/>
              </a:rPr>
              <a:t>infrastrutture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digitali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compresi</a:t>
            </a:r>
            <a:r>
              <a:rPr lang="en-US" sz="2200" dirty="0">
                <a:solidFill>
                  <a:srgbClr val="404040"/>
                </a:solidFill>
                <a:latin typeface="Calibri"/>
                <a:ea typeface="Calibri"/>
                <a:cs typeface="Calibri"/>
                <a:sym typeface="Calibri"/>
              </a:rPr>
              <a:t> </a:t>
            </a:r>
            <a:r>
              <a:rPr lang="en-US" sz="2200" b="1" dirty="0" err="1">
                <a:solidFill>
                  <a:srgbClr val="404040"/>
                </a:solidFill>
                <a:latin typeface="Calibri"/>
                <a:ea typeface="Calibri"/>
                <a:cs typeface="Calibri"/>
                <a:sym typeface="Calibri"/>
              </a:rPr>
              <a:t>cellulari</a:t>
            </a:r>
            <a:r>
              <a:rPr lang="en-US" sz="2200" dirty="0">
                <a:solidFill>
                  <a:srgbClr val="404040"/>
                </a:solidFill>
                <a:latin typeface="Calibri"/>
                <a:ea typeface="Calibri"/>
                <a:cs typeface="Calibri"/>
                <a:sym typeface="Calibri"/>
              </a:rPr>
              <a:t> e </a:t>
            </a:r>
            <a:r>
              <a:rPr lang="en-US" sz="2200" b="1" dirty="0">
                <a:solidFill>
                  <a:srgbClr val="404040"/>
                </a:solidFill>
                <a:latin typeface="Calibri"/>
                <a:ea typeface="Calibri"/>
                <a:cs typeface="Calibri"/>
                <a:sym typeface="Calibri"/>
              </a:rPr>
              <a:t>internet</a:t>
            </a:r>
            <a:r>
              <a:rPr lang="en-US" sz="2200" dirty="0">
                <a:solidFill>
                  <a:srgbClr val="404040"/>
                </a:solidFill>
                <a:latin typeface="Calibri"/>
                <a:ea typeface="Calibri"/>
                <a:cs typeface="Calibri"/>
                <a:sym typeface="Calibri"/>
              </a:rPr>
              <a:t>, con un </a:t>
            </a:r>
            <a:r>
              <a:rPr lang="en-US" sz="2200" b="1" dirty="0">
                <a:solidFill>
                  <a:srgbClr val="404040"/>
                </a:solidFill>
                <a:latin typeface="Calibri"/>
                <a:ea typeface="Calibri"/>
                <a:cs typeface="Calibri"/>
                <a:sym typeface="Calibri"/>
              </a:rPr>
              <a:t>basso </a:t>
            </a:r>
            <a:r>
              <a:rPr lang="en-US" sz="2200" b="1" dirty="0" err="1">
                <a:solidFill>
                  <a:srgbClr val="404040"/>
                </a:solidFill>
                <a:latin typeface="Calibri"/>
                <a:ea typeface="Calibri"/>
                <a:cs typeface="Calibri"/>
                <a:sym typeface="Calibri"/>
              </a:rPr>
              <a:t>uso</a:t>
            </a:r>
            <a:r>
              <a:rPr lang="en-US" sz="2200" b="1" dirty="0">
                <a:solidFill>
                  <a:srgbClr val="404040"/>
                </a:solidFill>
                <a:latin typeface="Calibri"/>
                <a:ea typeface="Calibri"/>
                <a:cs typeface="Calibri"/>
                <a:sym typeface="Calibri"/>
              </a:rPr>
              <a:t> di </a:t>
            </a:r>
            <a:r>
              <a:rPr lang="en-US" sz="2200" b="1" dirty="0" err="1">
                <a:solidFill>
                  <a:srgbClr val="404040"/>
                </a:solidFill>
                <a:latin typeface="Calibri"/>
                <a:ea typeface="Calibri"/>
                <a:cs typeface="Calibri"/>
                <a:sym typeface="Calibri"/>
              </a:rPr>
              <a:t>contant</a:t>
            </a:r>
            <a:r>
              <a:rPr lang="en-US" sz="2200" dirty="0" err="1">
                <a:solidFill>
                  <a:srgbClr val="404040"/>
                </a:solidFill>
                <a:latin typeface="Calibri"/>
                <a:ea typeface="Calibri"/>
                <a:cs typeface="Calibri"/>
                <a:sym typeface="Calibri"/>
              </a:rPr>
              <a:t>i</a:t>
            </a:r>
            <a:r>
              <a:rPr lang="en-US" sz="2200" dirty="0">
                <a:solidFill>
                  <a:srgbClr val="404040"/>
                </a:solidFill>
                <a:latin typeface="Calibri"/>
                <a:ea typeface="Calibri"/>
                <a:cs typeface="Calibri"/>
                <a:sym typeface="Calibri"/>
              </a:rPr>
              <a:t> e di </a:t>
            </a:r>
            <a:r>
              <a:rPr lang="en-US" sz="2200" dirty="0" err="1">
                <a:solidFill>
                  <a:srgbClr val="404040"/>
                </a:solidFill>
                <a:latin typeface="Calibri"/>
                <a:ea typeface="Calibri"/>
                <a:cs typeface="Calibri"/>
                <a:sym typeface="Calibri"/>
              </a:rPr>
              <a:t>filiali</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bancarie</a:t>
            </a:r>
            <a:r>
              <a:rPr lang="en-US" sz="2200" dirty="0">
                <a:solidFill>
                  <a:srgbClr val="404040"/>
                </a:solidFill>
                <a:latin typeface="Calibri"/>
                <a:ea typeface="Calibri"/>
                <a:cs typeface="Calibri"/>
                <a:sym typeface="Calibri"/>
              </a:rPr>
              <a:t> </a:t>
            </a:r>
            <a:r>
              <a:rPr lang="en-US" sz="2200" dirty="0" err="1">
                <a:solidFill>
                  <a:srgbClr val="404040"/>
                </a:solidFill>
                <a:latin typeface="Calibri"/>
                <a:ea typeface="Calibri"/>
                <a:cs typeface="Calibri"/>
                <a:sym typeface="Calibri"/>
              </a:rPr>
              <a:t>tradizionali</a:t>
            </a:r>
            <a:r>
              <a:rPr lang="en-US" sz="2200" dirty="0">
                <a:solidFill>
                  <a:srgbClr val="404040"/>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200" dirty="0">
              <a:solidFill>
                <a:srgbClr val="3F3F3F"/>
              </a:solidFill>
              <a:latin typeface="Calibri"/>
              <a:ea typeface="Calibri"/>
              <a:cs typeface="Calibri"/>
              <a:sym typeface="Calibri"/>
            </a:endParaRPr>
          </a:p>
        </p:txBody>
      </p:sp>
      <p:sp>
        <p:nvSpPr>
          <p:cNvPr id="200" name="Google Shape;200;p8"/>
          <p:cNvSpPr txBox="1"/>
          <p:nvPr/>
        </p:nvSpPr>
        <p:spPr>
          <a:xfrm>
            <a:off x="9965110" y="5253599"/>
            <a:ext cx="1845892"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www.pixabay.com</a:t>
            </a:r>
            <a:endParaRPr sz="900" dirty="0"/>
          </a:p>
        </p:txBody>
      </p:sp>
      <p:pic>
        <p:nvPicPr>
          <p:cNvPr id="201" name="Google Shape;201;p8"/>
          <p:cNvPicPr preferRelativeResize="0"/>
          <p:nvPr/>
        </p:nvPicPr>
        <p:blipFill rotWithShape="1">
          <a:blip r:embed="rId5">
            <a:alphaModFix/>
          </a:blip>
          <a:srcRect l="22747" t="21849" r="23011" b="33459"/>
          <a:stretch/>
        </p:blipFill>
        <p:spPr>
          <a:xfrm>
            <a:off x="11082296" y="0"/>
            <a:ext cx="1109704" cy="914305"/>
          </a:xfrm>
          <a:prstGeom prst="rect">
            <a:avLst/>
          </a:prstGeom>
          <a:noFill/>
          <a:ln>
            <a:noFill/>
          </a:ln>
        </p:spPr>
      </p:pic>
      <p:pic>
        <p:nvPicPr>
          <p:cNvPr id="202" name="Google Shape;202;p8"/>
          <p:cNvPicPr preferRelativeResize="0"/>
          <p:nvPr/>
        </p:nvPicPr>
        <p:blipFill rotWithShape="1">
          <a:blip r:embed="rId6">
            <a:alphaModFix/>
          </a:blip>
          <a:srcRect l="5248" t="14968" r="3895" b="11903"/>
          <a:stretch/>
        </p:blipFill>
        <p:spPr>
          <a:xfrm>
            <a:off x="39600" y="6172702"/>
            <a:ext cx="2337847" cy="537328"/>
          </a:xfrm>
          <a:prstGeom prst="rect">
            <a:avLst/>
          </a:prstGeom>
          <a:noFill/>
          <a:ln>
            <a:noFill/>
          </a:ln>
        </p:spPr>
      </p:pic>
      <p:sp>
        <p:nvSpPr>
          <p:cNvPr id="203" name="Google Shape;203;p8"/>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1.1 </a:t>
            </a:r>
            <a:r>
              <a:rPr lang="en-US" sz="2400" b="1" dirty="0" err="1">
                <a:solidFill>
                  <a:srgbClr val="404040"/>
                </a:solidFill>
                <a:latin typeface="Calibri"/>
                <a:ea typeface="Calibri"/>
                <a:cs typeface="Calibri"/>
                <a:sym typeface="Calibri"/>
              </a:rPr>
              <a:t>Cos'è</a:t>
            </a:r>
            <a:r>
              <a:rPr lang="en-US" sz="2400" b="1" dirty="0">
                <a:solidFill>
                  <a:srgbClr val="404040"/>
                </a:solidFill>
                <a:latin typeface="Calibri"/>
                <a:ea typeface="Calibri"/>
                <a:cs typeface="Calibri"/>
                <a:sym typeface="Calibri"/>
              </a:rPr>
              <a:t> la </a:t>
            </a:r>
            <a:r>
              <a:rPr lang="en-US" sz="2400" b="1" dirty="0" err="1">
                <a:solidFill>
                  <a:srgbClr val="404040"/>
                </a:solidFill>
                <a:latin typeface="Calibri"/>
                <a:ea typeface="Calibri"/>
                <a:cs typeface="Calibri"/>
                <a:sym typeface="Calibri"/>
              </a:rPr>
              <a:t>finanza</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digitale</a:t>
            </a:r>
            <a:r>
              <a:rPr lang="en-US" sz="2400" b="1" dirty="0">
                <a:solidFill>
                  <a:srgbClr val="404040"/>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dirty="0">
              <a:solidFill>
                <a:srgbClr val="3F3F3F"/>
              </a:solidFill>
              <a:latin typeface="Calibri"/>
              <a:ea typeface="Calibri"/>
              <a:cs typeface="Calibri"/>
              <a:sym typeface="Calibri"/>
            </a:endParaRPr>
          </a:p>
        </p:txBody>
      </p:sp>
      <p:pic>
        <p:nvPicPr>
          <p:cNvPr id="204" name="Google Shape;204;p8" descr="Bancario, On Line, Digitale, Portatile, Servizio"/>
          <p:cNvPicPr preferRelativeResize="0"/>
          <p:nvPr/>
        </p:nvPicPr>
        <p:blipFill rotWithShape="1">
          <a:blip r:embed="rId7">
            <a:alphaModFix/>
          </a:blip>
          <a:srcRect l="8585" r="12414"/>
          <a:stretch/>
        </p:blipFill>
        <p:spPr>
          <a:xfrm>
            <a:off x="7952264" y="2134155"/>
            <a:ext cx="3790834" cy="3094007"/>
          </a:xfrm>
          <a:prstGeom prst="rect">
            <a:avLst/>
          </a:prstGeom>
          <a:noFill/>
          <a:ln>
            <a:noFill/>
          </a:ln>
        </p:spPr>
      </p:pic>
      <p:sp>
        <p:nvSpPr>
          <p:cNvPr id="17"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5EEE8"/>
        </a:solidFill>
        <a:effectLst/>
      </p:bgPr>
    </p:bg>
    <p:spTree>
      <p:nvGrpSpPr>
        <p:cNvPr id="1" name="Shape 209"/>
        <p:cNvGrpSpPr/>
        <p:nvPr/>
      </p:nvGrpSpPr>
      <p:grpSpPr>
        <a:xfrm>
          <a:off x="0" y="0"/>
          <a:ext cx="0" cy="0"/>
          <a:chOff x="0" y="0"/>
          <a:chExt cx="0" cy="0"/>
        </a:xfrm>
      </p:grpSpPr>
      <p:pic>
        <p:nvPicPr>
          <p:cNvPr id="210" name="Google Shape;210;p9"/>
          <p:cNvPicPr preferRelativeResize="0"/>
          <p:nvPr/>
        </p:nvPicPr>
        <p:blipFill rotWithShape="1">
          <a:blip r:embed="rId3">
            <a:alphaModFix/>
          </a:blip>
          <a:srcRect/>
          <a:stretch/>
        </p:blipFill>
        <p:spPr>
          <a:xfrm>
            <a:off x="0" y="6735467"/>
            <a:ext cx="12192000" cy="122533"/>
          </a:xfrm>
          <a:prstGeom prst="rect">
            <a:avLst/>
          </a:prstGeom>
          <a:noFill/>
          <a:ln>
            <a:noFill/>
          </a:ln>
        </p:spPr>
      </p:pic>
      <p:pic>
        <p:nvPicPr>
          <p:cNvPr id="211" name="Google Shape;211;p9"/>
          <p:cNvPicPr preferRelativeResize="0"/>
          <p:nvPr/>
        </p:nvPicPr>
        <p:blipFill rotWithShape="1">
          <a:blip r:embed="rId4">
            <a:alphaModFix/>
          </a:blip>
          <a:srcRect/>
          <a:stretch/>
        </p:blipFill>
        <p:spPr>
          <a:xfrm flipH="1">
            <a:off x="6103620" y="6212680"/>
            <a:ext cx="45719" cy="641307"/>
          </a:xfrm>
          <a:prstGeom prst="rect">
            <a:avLst/>
          </a:prstGeom>
          <a:noFill/>
          <a:ln>
            <a:noFill/>
          </a:ln>
        </p:spPr>
      </p:pic>
      <p:pic>
        <p:nvPicPr>
          <p:cNvPr id="212" name="Google Shape;212;p9"/>
          <p:cNvPicPr preferRelativeResize="0"/>
          <p:nvPr/>
        </p:nvPicPr>
        <p:blipFill rotWithShape="1">
          <a:blip r:embed="rId4">
            <a:alphaModFix/>
          </a:blip>
          <a:srcRect/>
          <a:stretch/>
        </p:blipFill>
        <p:spPr>
          <a:xfrm>
            <a:off x="5989319" y="6390650"/>
            <a:ext cx="45719" cy="467350"/>
          </a:xfrm>
          <a:prstGeom prst="rect">
            <a:avLst/>
          </a:prstGeom>
          <a:noFill/>
          <a:ln>
            <a:noFill/>
          </a:ln>
        </p:spPr>
      </p:pic>
      <p:pic>
        <p:nvPicPr>
          <p:cNvPr id="213" name="Google Shape;213;p9"/>
          <p:cNvPicPr preferRelativeResize="0"/>
          <p:nvPr/>
        </p:nvPicPr>
        <p:blipFill rotWithShape="1">
          <a:blip r:embed="rId4">
            <a:alphaModFix/>
          </a:blip>
          <a:srcRect/>
          <a:stretch/>
        </p:blipFill>
        <p:spPr>
          <a:xfrm rot="5400000">
            <a:off x="8084303" y="434779"/>
            <a:ext cx="56120" cy="1240747"/>
          </a:xfrm>
          <a:prstGeom prst="rect">
            <a:avLst/>
          </a:prstGeom>
          <a:noFill/>
          <a:ln>
            <a:noFill/>
          </a:ln>
        </p:spPr>
      </p:pic>
      <p:pic>
        <p:nvPicPr>
          <p:cNvPr id="214" name="Google Shape;214;p9"/>
          <p:cNvPicPr preferRelativeResize="0"/>
          <p:nvPr/>
        </p:nvPicPr>
        <p:blipFill rotWithShape="1">
          <a:blip r:embed="rId4">
            <a:alphaModFix/>
          </a:blip>
          <a:srcRect/>
          <a:stretch/>
        </p:blipFill>
        <p:spPr>
          <a:xfrm rot="5400000">
            <a:off x="8084303" y="5516283"/>
            <a:ext cx="56120" cy="1240747"/>
          </a:xfrm>
          <a:prstGeom prst="rect">
            <a:avLst/>
          </a:prstGeom>
          <a:noFill/>
          <a:ln>
            <a:noFill/>
          </a:ln>
        </p:spPr>
      </p:pic>
      <p:sp>
        <p:nvSpPr>
          <p:cNvPr id="216" name="Google Shape;216;p9"/>
          <p:cNvSpPr/>
          <p:nvPr/>
        </p:nvSpPr>
        <p:spPr>
          <a:xfrm>
            <a:off x="485132" y="1632889"/>
            <a:ext cx="11221736" cy="461624"/>
          </a:xfrm>
          <a:prstGeom prst="rect">
            <a:avLst/>
          </a:prstGeom>
          <a:noFill/>
          <a:ln>
            <a:noFill/>
          </a:ln>
        </p:spPr>
        <p:txBody>
          <a:bodyPr spcFirstLastPara="1" wrap="square" lIns="91425" tIns="45700" rIns="91425" bIns="45700" anchor="t" anchorCtr="0">
            <a:spAutoFit/>
          </a:bodyPr>
          <a:lstStyle/>
          <a:p>
            <a:pPr marL="0" lvl="0" indent="0" rtl="0">
              <a:spcBef>
                <a:spcPts val="0"/>
              </a:spcBef>
              <a:spcAft>
                <a:spcPts val="0"/>
              </a:spcAft>
              <a:buClr>
                <a:schemeClr val="dk1"/>
              </a:buClr>
              <a:buFont typeface="Arial"/>
              <a:buNone/>
            </a:pP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FINTECH è </a:t>
            </a:r>
            <a:r>
              <a:rPr lang="en-US" sz="2400" dirty="0" err="1">
                <a:solidFill>
                  <a:srgbClr val="404040"/>
                </a:solidFill>
                <a:effectLst>
                  <a:outerShdw blurRad="38100" dist="38100" dir="2700000" algn="tl">
                    <a:srgbClr val="000000">
                      <a:alpha val="43137"/>
                    </a:srgbClr>
                  </a:outerShdw>
                </a:effectLst>
                <a:latin typeface="Calibri"/>
                <a:ea typeface="Calibri"/>
                <a:cs typeface="Calibri"/>
                <a:sym typeface="Calibri"/>
              </a:rPr>
              <a:t>una</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 </a:t>
            </a:r>
            <a:r>
              <a:rPr lang="en-US" sz="2400" dirty="0" err="1">
                <a:solidFill>
                  <a:srgbClr val="404040"/>
                </a:solidFill>
                <a:effectLst>
                  <a:outerShdw blurRad="38100" dist="38100" dir="2700000" algn="tl">
                    <a:srgbClr val="000000">
                      <a:alpha val="43137"/>
                    </a:srgbClr>
                  </a:outerShdw>
                </a:effectLst>
                <a:latin typeface="Calibri"/>
                <a:ea typeface="Calibri"/>
                <a:cs typeface="Calibri"/>
                <a:sym typeface="Calibri"/>
              </a:rPr>
              <a:t>parola</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 </a:t>
            </a:r>
            <a:r>
              <a:rPr lang="en-US" sz="2400" dirty="0" err="1">
                <a:solidFill>
                  <a:srgbClr val="404040"/>
                </a:solidFill>
                <a:effectLst>
                  <a:outerShdw blurRad="38100" dist="38100" dir="2700000" algn="tl">
                    <a:srgbClr val="000000">
                      <a:alpha val="43137"/>
                    </a:srgbClr>
                  </a:outerShdw>
                </a:effectLst>
                <a:latin typeface="Calibri"/>
                <a:ea typeface="Calibri"/>
                <a:cs typeface="Calibri"/>
                <a:sym typeface="Calibri"/>
              </a:rPr>
              <a:t>combinata</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 </a:t>
            </a:r>
            <a:r>
              <a:rPr lang="en-US" sz="2400" dirty="0" err="1">
                <a:solidFill>
                  <a:srgbClr val="404040"/>
                </a:solidFill>
                <a:effectLst>
                  <a:outerShdw blurRad="38100" dist="38100" dir="2700000" algn="tl">
                    <a:srgbClr val="000000">
                      <a:alpha val="43137"/>
                    </a:srgbClr>
                  </a:outerShdw>
                </a:effectLst>
                <a:latin typeface="Calibri"/>
                <a:ea typeface="Calibri"/>
                <a:cs typeface="Calibri"/>
                <a:sym typeface="Calibri"/>
              </a:rPr>
              <a:t>tra</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 </a:t>
            </a:r>
            <a:r>
              <a:rPr lang="en-US" sz="2400" b="1" dirty="0">
                <a:solidFill>
                  <a:srgbClr val="404040"/>
                </a:solidFill>
                <a:effectLst>
                  <a:outerShdw blurRad="38100" dist="38100" dir="2700000" algn="tl">
                    <a:srgbClr val="000000">
                      <a:alpha val="43137"/>
                    </a:srgbClr>
                  </a:outerShdw>
                </a:effectLst>
                <a:latin typeface="Calibri"/>
                <a:ea typeface="Calibri"/>
                <a:cs typeface="Calibri"/>
                <a:sym typeface="Calibri"/>
              </a:rPr>
              <a:t>FIN</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ANCIAL + </a:t>
            </a:r>
            <a:r>
              <a:rPr lang="en-US" sz="2400" b="1" dirty="0">
                <a:solidFill>
                  <a:srgbClr val="404040"/>
                </a:solidFill>
                <a:effectLst>
                  <a:outerShdw blurRad="38100" dist="38100" dir="2700000" algn="tl">
                    <a:srgbClr val="000000">
                      <a:alpha val="43137"/>
                    </a:srgbClr>
                  </a:outerShdw>
                </a:effectLst>
                <a:latin typeface="Calibri"/>
                <a:ea typeface="Calibri"/>
                <a:cs typeface="Calibri"/>
                <a:sym typeface="Calibri"/>
              </a:rPr>
              <a:t>TECH</a:t>
            </a:r>
            <a:r>
              <a:rPr lang="en-US" sz="2400" dirty="0">
                <a:solidFill>
                  <a:srgbClr val="404040"/>
                </a:solidFill>
                <a:effectLst>
                  <a:outerShdw blurRad="38100" dist="38100" dir="2700000" algn="tl">
                    <a:srgbClr val="000000">
                      <a:alpha val="43137"/>
                    </a:srgbClr>
                  </a:outerShdw>
                </a:effectLst>
                <a:latin typeface="Calibri"/>
                <a:ea typeface="Calibri"/>
                <a:cs typeface="Calibri"/>
                <a:sym typeface="Calibri"/>
              </a:rPr>
              <a:t>NOLOGY. </a:t>
            </a:r>
            <a:endParaRPr sz="2400" dirty="0">
              <a:solidFill>
                <a:schemeClr val="dk1"/>
              </a:solidFill>
              <a:effectLst>
                <a:outerShdw blurRad="38100" dist="38100" dir="2700000" algn="tl">
                  <a:srgbClr val="000000">
                    <a:alpha val="43137"/>
                  </a:srgbClr>
                </a:outerShdw>
              </a:effectLst>
              <a:latin typeface="Calibri"/>
              <a:ea typeface="Calibri"/>
              <a:cs typeface="Calibri"/>
              <a:sym typeface="Calibri"/>
            </a:endParaRPr>
          </a:p>
        </p:txBody>
      </p:sp>
      <p:pic>
        <p:nvPicPr>
          <p:cNvPr id="217" name="Google Shape;217;p9" descr="fintech description"/>
          <p:cNvPicPr preferRelativeResize="0"/>
          <p:nvPr/>
        </p:nvPicPr>
        <p:blipFill rotWithShape="1">
          <a:blip r:embed="rId5">
            <a:alphaModFix/>
          </a:blip>
          <a:srcRect/>
          <a:stretch/>
        </p:blipFill>
        <p:spPr>
          <a:xfrm>
            <a:off x="1748788" y="2370137"/>
            <a:ext cx="8572500" cy="2857500"/>
          </a:xfrm>
          <a:prstGeom prst="rect">
            <a:avLst/>
          </a:prstGeom>
          <a:noFill/>
          <a:ln>
            <a:noFill/>
          </a:ln>
        </p:spPr>
      </p:pic>
      <p:sp>
        <p:nvSpPr>
          <p:cNvPr id="218" name="Google Shape;218;p9"/>
          <p:cNvSpPr txBox="1"/>
          <p:nvPr/>
        </p:nvSpPr>
        <p:spPr>
          <a:xfrm>
            <a:off x="8533584" y="5227637"/>
            <a:ext cx="1787704"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3F3F3F"/>
                </a:solidFill>
                <a:sym typeface="Arial"/>
              </a:rPr>
              <a:t>Source: www.freepik.com</a:t>
            </a:r>
            <a:endParaRPr sz="900" dirty="0"/>
          </a:p>
        </p:txBody>
      </p:sp>
      <p:pic>
        <p:nvPicPr>
          <p:cNvPr id="219" name="Google Shape;219;p9"/>
          <p:cNvPicPr preferRelativeResize="0"/>
          <p:nvPr/>
        </p:nvPicPr>
        <p:blipFill rotWithShape="1">
          <a:blip r:embed="rId6">
            <a:alphaModFix/>
          </a:blip>
          <a:srcRect l="22747" t="21849" r="23011" b="33459"/>
          <a:stretch/>
        </p:blipFill>
        <p:spPr>
          <a:xfrm>
            <a:off x="11082296" y="0"/>
            <a:ext cx="1109704" cy="914305"/>
          </a:xfrm>
          <a:prstGeom prst="rect">
            <a:avLst/>
          </a:prstGeom>
          <a:noFill/>
          <a:ln>
            <a:noFill/>
          </a:ln>
        </p:spPr>
      </p:pic>
      <p:pic>
        <p:nvPicPr>
          <p:cNvPr id="220" name="Google Shape;220;p9"/>
          <p:cNvPicPr preferRelativeResize="0"/>
          <p:nvPr/>
        </p:nvPicPr>
        <p:blipFill rotWithShape="1">
          <a:blip r:embed="rId7">
            <a:alphaModFix/>
          </a:blip>
          <a:srcRect l="5248" t="14968" r="3895" b="11903"/>
          <a:stretch/>
        </p:blipFill>
        <p:spPr>
          <a:xfrm>
            <a:off x="39600" y="6172702"/>
            <a:ext cx="2337847" cy="537328"/>
          </a:xfrm>
          <a:prstGeom prst="rect">
            <a:avLst/>
          </a:prstGeom>
          <a:noFill/>
          <a:ln>
            <a:noFill/>
          </a:ln>
        </p:spPr>
      </p:pic>
      <p:sp>
        <p:nvSpPr>
          <p:cNvPr id="221" name="Google Shape;221;p9"/>
          <p:cNvSpPr txBox="1"/>
          <p:nvPr/>
        </p:nvSpPr>
        <p:spPr>
          <a:xfrm>
            <a:off x="392401" y="212400"/>
            <a:ext cx="10450292" cy="701905"/>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Arial"/>
              <a:buNone/>
            </a:pPr>
            <a:r>
              <a:rPr lang="en-US" sz="4000" b="1">
                <a:solidFill>
                  <a:srgbClr val="3F3F3F"/>
                </a:solidFill>
                <a:latin typeface="Calibri"/>
                <a:ea typeface="Calibri"/>
                <a:cs typeface="Calibri"/>
                <a:sym typeface="Calibri"/>
              </a:rPr>
              <a:t>Capitolo 1</a:t>
            </a:r>
            <a:endParaRPr sz="2400" b="1">
              <a:solidFill>
                <a:srgbClr val="3F3F3F"/>
              </a:solidFill>
              <a:latin typeface="Arial"/>
              <a:ea typeface="Arial"/>
              <a:cs typeface="Arial"/>
              <a:sym typeface="Arial"/>
            </a:endParaRPr>
          </a:p>
        </p:txBody>
      </p:sp>
      <p:sp>
        <p:nvSpPr>
          <p:cNvPr id="222" name="Google Shape;222;p9"/>
          <p:cNvSpPr/>
          <p:nvPr/>
        </p:nvSpPr>
        <p:spPr>
          <a:xfrm>
            <a:off x="393442" y="1181537"/>
            <a:ext cx="5956686" cy="461665"/>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US" sz="2400" b="1" dirty="0">
                <a:solidFill>
                  <a:srgbClr val="404040"/>
                </a:solidFill>
                <a:latin typeface="Calibri"/>
                <a:ea typeface="Calibri"/>
                <a:cs typeface="Calibri"/>
                <a:sym typeface="Calibri"/>
              </a:rPr>
              <a:t>1.2 </a:t>
            </a:r>
            <a:r>
              <a:rPr lang="en-US" sz="2400" b="1" dirty="0" err="1">
                <a:solidFill>
                  <a:srgbClr val="404040"/>
                </a:solidFill>
                <a:latin typeface="Calibri"/>
                <a:ea typeface="Calibri"/>
                <a:cs typeface="Calibri"/>
                <a:sym typeface="Calibri"/>
              </a:rPr>
              <a:t>Cos’è</a:t>
            </a:r>
            <a:r>
              <a:rPr lang="en-US" sz="2400" b="1" dirty="0">
                <a:solidFill>
                  <a:srgbClr val="404040"/>
                </a:solidFill>
                <a:latin typeface="Calibri"/>
                <a:ea typeface="Calibri"/>
                <a:cs typeface="Calibri"/>
                <a:sym typeface="Calibri"/>
              </a:rPr>
              <a:t> </a:t>
            </a:r>
            <a:r>
              <a:rPr lang="en-US" sz="2400" b="1" dirty="0" err="1">
                <a:solidFill>
                  <a:srgbClr val="404040"/>
                </a:solidFill>
                <a:latin typeface="Calibri"/>
                <a:ea typeface="Calibri"/>
                <a:cs typeface="Calibri"/>
                <a:sym typeface="Calibri"/>
              </a:rPr>
              <a:t>il</a:t>
            </a:r>
            <a:r>
              <a:rPr lang="en-US" sz="2400" b="1" dirty="0">
                <a:solidFill>
                  <a:srgbClr val="404040"/>
                </a:solidFill>
                <a:latin typeface="Calibri"/>
                <a:ea typeface="Calibri"/>
                <a:cs typeface="Calibri"/>
                <a:sym typeface="Calibri"/>
              </a:rPr>
              <a:t> Fintech?</a:t>
            </a:r>
            <a:endParaRPr dirty="0">
              <a:latin typeface="Calibri"/>
              <a:ea typeface="Calibri"/>
              <a:cs typeface="Calibri"/>
              <a:sym typeface="Calibri"/>
            </a:endParaRPr>
          </a:p>
        </p:txBody>
      </p:sp>
      <p:sp>
        <p:nvSpPr>
          <p:cNvPr id="15" name="Google Shape;119;p2"/>
          <p:cNvSpPr/>
          <p:nvPr/>
        </p:nvSpPr>
        <p:spPr>
          <a:xfrm>
            <a:off x="6217921" y="6273843"/>
            <a:ext cx="5593081" cy="461624"/>
          </a:xfrm>
          <a:prstGeom prst="rect">
            <a:avLst/>
          </a:prstGeom>
          <a:noFill/>
          <a:ln>
            <a:noFill/>
          </a:ln>
        </p:spPr>
        <p:txBody>
          <a:bodyPr spcFirstLastPara="1" wrap="square" lIns="91425" tIns="45700" rIns="91425" bIns="45700" anchor="t" anchorCtr="0">
            <a:spAutoFit/>
          </a:bodyPr>
          <a:lstStyle/>
          <a:p>
            <a:r>
              <a:rPr lang="it-IT" sz="800" dirty="0"/>
              <a:t>Il sostegno della Commissione europea alla produzione di questa pubblicazione non costituisce un'approvazione del contenuto, che riflette esclusivamente il punto di vista degli autori, e la Commissione non può essere ritenuta responsabile per l'uso che può essere fatto delle informazioni ivi contenute. 	</a:t>
            </a:r>
          </a:p>
        </p:txBody>
      </p:sp>
    </p:spTree>
  </p:cSld>
  <p:clrMapOvr>
    <a:masterClrMapping/>
  </p:clrMapOvr>
</p:sld>
</file>

<file path=ppt/theme/theme1.xml><?xml version="1.0" encoding="utf-8"?>
<a:theme xmlns:a="http://schemas.openxmlformats.org/drawingml/2006/main" name="Rückblick">
  <a:themeElements>
    <a:clrScheme name="Rückblick">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3CD70CA7FE6274180957034AF723135" ma:contentTypeVersion="16" ma:contentTypeDescription="Ein neues Dokument erstellen." ma:contentTypeScope="" ma:versionID="d24f6cc8a8467c7d5bda47811e5a7e80">
  <xsd:schema xmlns:xsd="http://www.w3.org/2001/XMLSchema" xmlns:xs="http://www.w3.org/2001/XMLSchema" xmlns:p="http://schemas.microsoft.com/office/2006/metadata/properties" xmlns:ns2="b9a158cc-6648-4847-803c-ff8eb11885b4" xmlns:ns3="92ffa394-5547-4a91-af22-1ad7cb255cd7" targetNamespace="http://schemas.microsoft.com/office/2006/metadata/properties" ma:root="true" ma:fieldsID="89e3f35624cce453229dfc3d43138b3b" ns2:_="" ns3:_="">
    <xsd:import namespace="b9a158cc-6648-4847-803c-ff8eb11885b4"/>
    <xsd:import namespace="92ffa394-5547-4a91-af22-1ad7cb255c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158cc-6648-4847-803c-ff8eb1188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ffa394-5547-4a91-af22-1ad7cb255cd7"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48a3d75-7610-4d2f-85f6-8778b9bf8f50}" ma:internalName="TaxCatchAll" ma:showField="CatchAllData" ma:web="92ffa394-5547-4a91-af22-1ad7cb255c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a158cc-6648-4847-803c-ff8eb11885b4">
      <Terms xmlns="http://schemas.microsoft.com/office/infopath/2007/PartnerControls"/>
    </lcf76f155ced4ddcb4097134ff3c332f>
    <TaxCatchAll xmlns="92ffa394-5547-4a91-af22-1ad7cb255cd7" xsi:nil="true"/>
  </documentManagement>
</p:properties>
</file>

<file path=customXml/itemProps1.xml><?xml version="1.0" encoding="utf-8"?>
<ds:datastoreItem xmlns:ds="http://schemas.openxmlformats.org/officeDocument/2006/customXml" ds:itemID="{337D16CA-2E2F-4F4A-8971-FDB6146211FE}"/>
</file>

<file path=customXml/itemProps2.xml><?xml version="1.0" encoding="utf-8"?>
<ds:datastoreItem xmlns:ds="http://schemas.openxmlformats.org/officeDocument/2006/customXml" ds:itemID="{77D42236-5846-4FF2-B9AF-A64C964807C1}"/>
</file>

<file path=customXml/itemProps3.xml><?xml version="1.0" encoding="utf-8"?>
<ds:datastoreItem xmlns:ds="http://schemas.openxmlformats.org/officeDocument/2006/customXml" ds:itemID="{310B0194-B981-441B-A2BD-439BC7231661}"/>
</file>

<file path=docProps/app.xml><?xml version="1.0" encoding="utf-8"?>
<Properties xmlns="http://schemas.openxmlformats.org/officeDocument/2006/extended-properties" xmlns:vt="http://schemas.openxmlformats.org/officeDocument/2006/docPropsVTypes">
  <TotalTime>0</TotalTime>
  <Words>8127</Words>
  <Application>Microsoft Office PowerPoint</Application>
  <PresentationFormat>Širokozaslonsko</PresentationFormat>
  <Paragraphs>580</Paragraphs>
  <Slides>66</Slides>
  <Notes>66</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66</vt:i4>
      </vt:variant>
    </vt:vector>
  </HeadingPairs>
  <TitlesOfParts>
    <vt:vector size="70" baseType="lpstr">
      <vt:lpstr>Arial</vt:lpstr>
      <vt:lpstr>Calibri</vt:lpstr>
      <vt:lpstr>Noto Sans Symbols</vt:lpstr>
      <vt:lpstr>Rückblick</vt:lpstr>
      <vt:lpstr>PowerPointova predstavitev</vt:lpstr>
      <vt:lpstr>Il progetto</vt:lpstr>
      <vt:lpstr>MODULO 1 Definizione di servizi finanziari digitali</vt:lpstr>
      <vt:lpstr>Introduzione</vt:lpstr>
      <vt:lpstr>PowerPointova predstavitev</vt:lpstr>
      <vt:lpstr>Contenuti</vt:lpstr>
      <vt:lpstr>Capitolo 1  Servizi finanziari digitali</vt:lpstr>
      <vt:lpstr>Capitolo 1</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Capitolo 2 Metodi di pagamento digitale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Krdzalic Adis</dc:creator>
  <cp:lastModifiedBy>Macek Anita</cp:lastModifiedBy>
  <cp:revision>12</cp:revision>
  <dcterms:created xsi:type="dcterms:W3CDTF">2019-11-26T12:36:02Z</dcterms:created>
  <dcterms:modified xsi:type="dcterms:W3CDTF">2022-05-27T21:08:42Z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0x010100A3CD70CA7FE6274180957034AF723135</vt:lpwstr>
  </property>
</Properties>
</file>